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dohertj2/Desktop/plan/templates/assets/cover-background.jpe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0936" y="950976"/>
            <a:ext cx="4114800" cy="10332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2400" b="1" dirty="0">
                <a:solidFill>
                  <a:srgbClr val="F4F4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SCADA IT/OT Transformation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630936" y="2020824"/>
            <a:ext cx="4114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4F4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3-Year Plan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30936" y="2368296"/>
            <a:ext cx="4114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spc="100" kern="0" dirty="0">
                <a:solidFill>
                  <a:srgbClr val="F4F4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 OF 2026-04-30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OtOpcUa — the Unification Layer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27000" y="825401"/>
            <a:ext cx="0" cy="171450"/>
          </a:xfrm>
          <a:prstGeom prst="line">
            <a:avLst/>
          </a:prstGeom>
          <a:noFill/>
          <a:ln w="38100">
            <a:solidFill>
              <a:srgbClr val="0066B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73001" y="825401"/>
            <a:ext cx="8122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Single sanctioned OPC UA access point per site — one session per piece of equipment.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787301" y="1149251"/>
            <a:ext cx="7848749" cy="1805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namespaces: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equipment (raw) + System Platform (processed) — absorbs LmxOpcUa.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Clustered,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co-located on existing System Platform nodes — no new hardware footprint.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Hybrid driver strategy: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proactive core library (8 drivers) + on-demand long-tail.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OPC UA-native auth: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UserName tokens + standard security modes (inherited from LmxOpcUa).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Data-path ACL model: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scope hierarchy + per-node permissions, committed in v2.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Tiered cutover: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ScadaBridge first, Ignition second, System Platform IO last (across Years 1–3).</a:t>
            </a:r>
            <a:endParaRPr lang="en-US" sz="1200" dirty="0"/>
          </a:p>
        </p:txBody>
      </p:sp>
      <p:pic>
        <p:nvPicPr>
          <p:cNvPr id="7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 Stack — SnowBridge + Snowflake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27000" y="825401"/>
            <a:ext cx="0" cy="171450"/>
          </a:xfrm>
          <a:prstGeom prst="line">
            <a:avLst/>
          </a:prstGeom>
          <a:noFill/>
          <a:ln w="38100">
            <a:solidFill>
              <a:srgbClr val="0066B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73001" y="825401"/>
            <a:ext cx="8122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SnowBridge owns the full path: ingest + in-process transform + curated-table write.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787301" y="1149251"/>
            <a:ext cx="7848749" cy="1741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Custom-built .NET service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that reads from Aveva Historian SQL (Year 1) and Redpanda/ScadaBridge (Year 2).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In-process transforms,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canonical-model-aligned — aggregation, state enrichment, dim_equipment resolution.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dbt, no external orchestrator, no Snowflake landing tier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transforms live in the service.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Governed selection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of topics/tags via operator web UI with blast-radius-based approval workflow.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≤15-minute analytics SLO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end-to-end (ScadaBridge emit → curated table in Snowflake).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"not possible before" AI/analytics use case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production by end of plan — pillar 2 gate.</a:t>
            </a:r>
            <a:endParaRPr lang="en-US" sz="1200" dirty="0"/>
          </a:p>
        </p:txBody>
      </p:sp>
      <p:pic>
        <p:nvPicPr>
          <p:cNvPr id="7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Redpanda EventHub — the Async Backbone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27000" y="825401"/>
            <a:ext cx="0" cy="171450"/>
          </a:xfrm>
          <a:prstGeom prst="line">
            <a:avLst/>
          </a:prstGeom>
          <a:noFill/>
          <a:ln w="38100">
            <a:solidFill>
              <a:srgbClr val="0066B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73001" y="825401"/>
            <a:ext cx="812231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i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Self-hosted Kafka-compatible backbone. Single-cluster HA, central in South Bend.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787301" y="1149251"/>
            <a:ext cx="7848749" cy="1741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Per-topic tiered retention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operational 7d · analytics 30d · compliance 90d.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Bundled Schema Registry,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Protobuf schemas in central 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schemas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repo with 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buf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CI.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BACKWARD_TRANSITIVE compatibility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consumers can upgrade independently of producers.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 naming: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{domain}.{entity}.{event-type}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; site identity lives in the message, not the topic.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Auth: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SASL/OAUTHBEARER via enterprise IdP + prefix ACLs per producer/consumer principal.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Store-and-forward at ScadaBridge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handles WAN outages; analytics-tier retention doubles as a replay surface.</a:t>
            </a:r>
            <a:endParaRPr lang="en-US" sz="1200" dirty="0"/>
          </a:p>
        </p:txBody>
      </p:sp>
      <p:pic>
        <p:nvPicPr>
          <p:cNvPr id="7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3-Year Roadmap — Workstreams × Years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81000" y="723751"/>
            <a:ext cx="854964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800"/>
              </a:spcAft>
              <a:buNone/>
            </a:pPr>
            <a:r>
              <a:rPr lang="en-US" sz="1100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Six workstreams across three years. Each cell shows the single most load-bearing commitment.</a:t>
            </a:r>
            <a:endParaRPr lang="en-US" sz="1100" dirty="0"/>
          </a:p>
        </p:txBody>
      </p:sp>
      <p:pic>
        <p:nvPicPr>
          <p:cNvPr id="5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7" name="Text 4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84048" y="1097280"/>
          <a:ext cx="841248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346350"/>
                <a:gridCol w="2347265"/>
                <a:gridCol w="2347265"/>
              </a:tblGrid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Workstream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8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1 — Foundation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8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2 — Scale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833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Year 3 — Completion</a:t>
                      </a:r>
                      <a:endParaRPr lang="en-US" sz="1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833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C283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OtOpcUa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Evolve LmxOpcUa; deploy to every site; tier-1 cutover begins; UNS hierarchy walk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Complete tier 1; begin tier 2 (Ignition); long-tail drivers on demand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Complete tier 2; execute tier 3 (System Platform IO) with compliance validation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C283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Redpanda EventHub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Central cluster in SB; schema registry; canonical model v1 published (FANUC CNC pilot)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Expand topic coverage; WAN-outage replay drill; iterate canonical model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Steady state; canonical model mature; alerting + runbooks hardened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C283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SnowBridge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Custom build in .NET; first adapter (Historian SQL); first curated tables aligned to canonical model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Add Redpanda adapter; operator UI + approval workflow; canonical-state OEE model; first "not possible before" use case in dev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All source adapters live; hardening. "Not possible before" use case in production — pillar 2 passes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C283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ScadaBridge Extensions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Deadband / exception-based publishing; EventHub producer with store-and-forward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Roll to all integrated sites; tune deadband from observed Snowflake cost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Steady state; residual cleanup for onboarding / retirement tails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C283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Site Onboarding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No new sites; define lightweight onboarding pattern for smaller sites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Pilot one smaller site; scale to additional smaller sites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Complete onboarding of all remaining smaller sites — pillar 1 passes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900" b="1" dirty="0">
                          <a:solidFill>
                            <a:srgbClr val="1C283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Legacy Retirement</a:t>
                      </a:r>
                      <a:endParaRPr lang="en-US" sz="9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F3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Inventory populated (3 rows); retire first integration as pattern-proving exercise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Bulk migration against inventory; quarterly burn-down tracking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800" dirty="0">
                          <a:solidFill>
                            <a:srgbClr val="2E4053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Inventory reaches zero — pillar 3 passes</a:t>
                      </a:r>
                      <a:endParaRPr lang="en-US" sz="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 anchor="ctr">
                    <a:lnL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B7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Year 1 Focus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7301" y="825401"/>
            <a:ext cx="7848749" cy="1805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OtOpcUa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evolve LmxOpcUa, deploy to every site, begin ScadaBridge-first cutover, UNS hierarchy walk.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Redpanda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stand up central cluster, schema registry, initial topics, publish canonical model v1.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SnowBridge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design + build; first source adapter (Historian SQL); first curated tables aligned to canonical model.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ScadaBridge Extensions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deadband / exception-based publishing + EventHub producer with store-and-forward.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Site Onboarding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no new sites; define the lightweight onboarding pattern for smaller sites.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Legacy Retirement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inventory populated (3 rows); retire first integration as pattern-proving exercise.</a:t>
            </a:r>
            <a:endParaRPr lang="en-US" sz="1200" dirty="0"/>
          </a:p>
        </p:txBody>
      </p:sp>
      <p:pic>
        <p:nvPicPr>
          <p:cNvPr id="5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7" name="Text 4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3 — Legacy Retirement (3 → 0)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7950" y="825401"/>
            <a:ext cx="8128099" cy="78060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536525" y="825401"/>
            <a:ext cx="0" cy="780604"/>
          </a:xfrm>
          <a:prstGeom prst="line">
            <a:avLst/>
          </a:prstGeom>
          <a:noFill/>
          <a:ln w="57150">
            <a:solidFill>
              <a:srgbClr val="0066B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42801" y="952351"/>
            <a:ext cx="786985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LEG-001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742801" y="1111002"/>
            <a:ext cx="786985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Aveva Web API → Delmia DNC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42801" y="1307753"/>
            <a:ext cx="7869859" cy="171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Bidirectional orchestrated handshake. Harder retirement — requires ScadaBridge scripts to re-implement System Platform parse logic.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07950" y="1732955"/>
            <a:ext cx="8128099" cy="78060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536525" y="1732955"/>
            <a:ext cx="0" cy="780604"/>
          </a:xfrm>
          <a:prstGeom prst="line">
            <a:avLst/>
          </a:prstGeom>
          <a:noFill/>
          <a:ln w="57150">
            <a:solidFill>
              <a:srgbClr val="0066B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42801" y="1859905"/>
            <a:ext cx="786985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LEG-002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742801" y="2018556"/>
            <a:ext cx="786985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Aveva Web API ← Camstar MES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42801" y="2215307"/>
            <a:ext cx="7869859" cy="171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Camstar-initiated. Easier retirement — ScadaBridge already has a native Camstar path; requires Camstar-side reconfiguration.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07950" y="2640509"/>
            <a:ext cx="8128099" cy="780604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536525" y="2640509"/>
            <a:ext cx="0" cy="780604"/>
          </a:xfrm>
          <a:prstGeom prst="line">
            <a:avLst/>
          </a:prstGeom>
          <a:noFill/>
          <a:ln w="57150">
            <a:solidFill>
              <a:srgbClr val="0066B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42801" y="2767459"/>
            <a:ext cx="786985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LEG-003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742801" y="2926110"/>
            <a:ext cx="786985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Platform → custom email notification service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742801" y="3122861"/>
            <a:ext cx="7869859" cy="1713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Easier retirement — ScadaBridge native notifications already exist.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07950" y="4375398"/>
            <a:ext cx="8128099" cy="488752"/>
          </a:xfrm>
          <a:prstGeom prst="roundRect">
            <a:avLst>
              <a:gd name="adj" fmla="val 7795"/>
            </a:avLst>
          </a:prstGeom>
          <a:solidFill>
            <a:srgbClr val="0066B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685651" y="4476899"/>
            <a:ext cx="7928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Carve-out:</a:t>
            </a:r>
            <a:pPr algn="l" indent="0" marL="0"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Historian MSSQL reporting surface (BOBJ / Power BI) is explicitly not legacy — see legacy-integrations.md → Deliberately not tracked.</a:t>
            </a:r>
            <a:endParaRPr lang="en-US" sz="1000" dirty="0"/>
          </a:p>
        </p:txBody>
      </p:sp>
      <p:pic>
        <p:nvPicPr>
          <p:cNvPr id="21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23" name="Text 20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Twin Scope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7950" y="850850"/>
            <a:ext cx="8290661" cy="426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spcAft>
                <a:spcPts val="1400"/>
              </a:spcAft>
              <a:buNone/>
            </a:pPr>
            <a:r>
              <a:rPr lang="en-US" sz="12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Scope is </a:t>
            </a:r>
            <a:pPr algn="l" indent="0" marL="0">
              <a:lnSpc>
                <a:spcPts val="1680"/>
              </a:lnSpc>
              <a:spcAft>
                <a:spcPts val="1400"/>
              </a:spcAft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access-control patterns</a:t>
            </a:r>
            <a:pPr algn="l" indent="0" marL="0">
              <a:lnSpc>
                <a:spcPts val="1680"/>
              </a:lnSpc>
              <a:spcAft>
                <a:spcPts val="1400"/>
              </a:spcAft>
              <a:buNone/>
            </a:pPr>
            <a:r>
              <a:rPr lang="en-US" sz="12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not a new component, not a new workstream. Both are delivered by architecture already committed (OtOpcUa ACL model + canonical model + single-connection-per-equipment).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7950" y="1455093"/>
            <a:ext cx="3949750" cy="1326207"/>
          </a:xfrm>
          <a:prstGeom prst="roundRect">
            <a:avLst>
              <a:gd name="adj" fmla="val 2873"/>
            </a:avLst>
          </a:prstGeom>
          <a:solidFill>
            <a:srgbClr val="F5F8F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Shape 4"/>
          <p:cNvSpPr/>
          <p:nvPr/>
        </p:nvSpPr>
        <p:spPr>
          <a:xfrm>
            <a:off x="507950" y="1478905"/>
            <a:ext cx="3949750" cy="0"/>
          </a:xfrm>
          <a:prstGeom prst="line">
            <a:avLst/>
          </a:prstGeom>
          <a:noFill/>
          <a:ln w="47625">
            <a:solidFill>
              <a:srgbClr val="0066B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651" y="1655118"/>
            <a:ext cx="3666235" cy="142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20"/>
              </a:lnSpc>
              <a:spcAft>
                <a:spcPts val="400"/>
              </a:spcAft>
              <a:buNone/>
            </a:pPr>
            <a:r>
              <a:rPr lang="en-US" sz="8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PATTERN 1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85651" y="1848148"/>
            <a:ext cx="36662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Environment-lifecycle promotion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85651" y="2095798"/>
            <a:ext cx="3666235" cy="533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Promote between dev / staging / prod by flipping write-authority ACLs against stable equipment UUIDs — no client reconfiguration.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686300" y="1455093"/>
            <a:ext cx="3949750" cy="1326207"/>
          </a:xfrm>
          <a:prstGeom prst="roundRect">
            <a:avLst>
              <a:gd name="adj" fmla="val 2873"/>
            </a:avLst>
          </a:prstGeom>
          <a:solidFill>
            <a:srgbClr val="F5F8FB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4686300" y="1478905"/>
            <a:ext cx="3949750" cy="0"/>
          </a:xfrm>
          <a:prstGeom prst="line">
            <a:avLst/>
          </a:prstGeom>
          <a:noFill/>
          <a:ln w="47625">
            <a:solidFill>
              <a:srgbClr val="0066B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864001" y="1655118"/>
            <a:ext cx="3666235" cy="1422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120"/>
              </a:lnSpc>
              <a:spcAft>
                <a:spcPts val="400"/>
              </a:spcAft>
              <a:buNone/>
            </a:pPr>
            <a:r>
              <a:rPr lang="en-US" sz="8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PATTERN 2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4864001" y="1848148"/>
            <a:ext cx="366623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6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Safe read-only consumption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864001" y="2095798"/>
            <a:ext cx="3666235" cy="533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KPI / monitoring consumers get read-only grants with a structural zero-write-path guarantee — no equipment-side session for them to misuse.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507950" y="2933700"/>
            <a:ext cx="8290661" cy="154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215"/>
              </a:lnSpc>
              <a:spcBef>
                <a:spcPts val="600"/>
              </a:spcBef>
              <a:buNone/>
            </a:pPr>
            <a:r>
              <a:rPr lang="en-US" sz="900" i="1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 of scope for this plan: physics simulation, FAT, commissioning emulation. Those would be separate funded initiatives — adjacent to the plan, not part of it.</a:t>
            </a:r>
            <a:endParaRPr lang="en-US" sz="900" dirty="0"/>
          </a:p>
        </p:txBody>
      </p:sp>
      <p:pic>
        <p:nvPicPr>
          <p:cNvPr id="16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18" name="Text 15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Executive Summary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527000" y="825401"/>
            <a:ext cx="0" cy="209550"/>
          </a:xfrm>
          <a:prstGeom prst="line">
            <a:avLst/>
          </a:prstGeom>
          <a:noFill/>
          <a:ln w="38100">
            <a:solidFill>
              <a:srgbClr val="0066B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98450" y="825401"/>
            <a:ext cx="8096351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i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Vision: stable, single point of integration between shopfloor OT and enterprise IT.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87301" y="1212652"/>
            <a:ext cx="7848749" cy="1127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1 — Unification: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100% of sites on the standardized stack at end of Year 3.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2 — Analytics/AI enablement: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≤15-minute analytics SLO; one "not possible before" use case in production.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3 — Legacy retirement: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bespoke IT↔OT integration inventory driven to zero.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8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Out of scope:</a:t>
            </a:r>
            <a:pPr algn="l" indent="0" marL="0">
              <a:lnSpc>
                <a:spcPts val="1620"/>
              </a:lnSpc>
              <a:spcAft>
                <a:spcPts val="8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operator UX modernization, licensing strategy, VM-level DR, physical network segmentation.</a:t>
            </a:r>
            <a:endParaRPr lang="en-US" sz="1200" dirty="0"/>
          </a:p>
        </p:txBody>
      </p:sp>
      <p:pic>
        <p:nvPicPr>
          <p:cNvPr id="7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Today's Reality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7301" y="850850"/>
            <a:ext cx="7848749" cy="21179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755"/>
              </a:lnSpc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Split SCADA stack</a:t>
            </a:r>
            <a:pPr algn="l" indent="0" marL="0">
              <a:lnSpc>
                <a:spcPts val="1755"/>
              </a:lnSpc>
              <a:spcAft>
                <a:spcPts val="1100"/>
              </a:spcAft>
              <a:buNone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Aveva System Platform for validated data; Ignition for KPI monitoring.</a:t>
            </a:r>
            <a:endParaRPr lang="en-US" sz="1300" dirty="0"/>
          </a:p>
          <a:p>
            <a:pPr algn="l" marL="342900" indent="-342900">
              <a:lnSpc>
                <a:spcPts val="1755"/>
              </a:lnSpc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Central Ignition</a:t>
            </a:r>
            <a:pPr algn="l" indent="0" marL="0">
              <a:lnSpc>
                <a:spcPts val="1755"/>
              </a:lnSpc>
              <a:spcAft>
                <a:spcPts val="1100"/>
              </a:spcAft>
              <a:buNone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 South Bend holds direct OPC UA sessions to site equipment over the WAN.</a:t>
            </a:r>
            <a:endParaRPr lang="en-US" sz="1300" dirty="0"/>
          </a:p>
          <a:p>
            <a:pPr algn="l" marL="342900" indent="-342900">
              <a:lnSpc>
                <a:spcPts val="1755"/>
              </a:lnSpc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Multiple concurrent OPC UA sessions</a:t>
            </a:r>
            <a:pPr algn="l" indent="0" marL="0">
              <a:lnSpc>
                <a:spcPts val="1755"/>
              </a:lnSpc>
              <a:spcAft>
                <a:spcPts val="1100"/>
              </a:spcAft>
              <a:buNone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the same equipment from different consumers.</a:t>
            </a:r>
            <a:endParaRPr lang="en-US" sz="1300" dirty="0"/>
          </a:p>
          <a:p>
            <a:pPr algn="l" marL="342900" indent="-342900">
              <a:lnSpc>
                <a:spcPts val="1755"/>
              </a:lnSpc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legacy IT↔OT integrations</a:t>
            </a:r>
            <a:pPr algn="l" indent="0" marL="0">
              <a:lnSpc>
                <a:spcPts val="1755"/>
              </a:lnSpc>
              <a:spcAft>
                <a:spcPts val="1100"/>
              </a:spcAft>
              <a:buNone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bypass ScadaBridge central (Delmia DNC, Camstar MES, custom email service).</a:t>
            </a:r>
            <a:endParaRPr lang="en-US" sz="1300" dirty="0"/>
          </a:p>
          <a:p>
            <a:pPr algn="l" marL="342900" indent="-342900">
              <a:lnSpc>
                <a:spcPts val="1755"/>
              </a:lnSpc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Fragmented data access</a:t>
            </a:r>
            <a:pPr algn="l" indent="0" marL="0">
              <a:lnSpc>
                <a:spcPts val="1755"/>
              </a:lnSpc>
              <a:spcAft>
                <a:spcPts val="1100"/>
              </a:spcAft>
              <a:buNone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consumers reading the same tag can see different values depending on sampling/deadband settings.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07950" y="4883200"/>
            <a:ext cx="829066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 detail: current-state.md → Systems &amp; Interfaces, Equipment OPC UA.</a:t>
            </a:r>
            <a:endParaRPr lang="en-US" sz="900" dirty="0"/>
          </a:p>
        </p:txBody>
      </p:sp>
      <p:pic>
        <p:nvPicPr>
          <p:cNvPr id="6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8" name="Text 5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Vision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790575" y="1686818"/>
            <a:ext cx="0" cy="726281"/>
          </a:xfrm>
          <a:prstGeom prst="line">
            <a:avLst/>
          </a:prstGeom>
          <a:noFill/>
          <a:ln w="57150">
            <a:solidFill>
              <a:srgbClr val="0066B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47750" y="1686818"/>
            <a:ext cx="7480935" cy="726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60"/>
              </a:lnSpc>
              <a:buNone/>
            </a:pPr>
            <a:r>
              <a:rPr lang="en-US" sz="2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stable, single point of integration between shopfloor OT and enterprise IT.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41350" y="2768650"/>
            <a:ext cx="7340650" cy="1234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755"/>
              </a:lnSpc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cross-domain path flows through ScadaBridge central — the sole sanctioned IT↔OT crossing point.</a:t>
            </a:r>
            <a:endParaRPr lang="en-US" sz="1300" dirty="0"/>
          </a:p>
          <a:p>
            <a:pPr algn="l" marL="342900" indent="-342900">
              <a:lnSpc>
                <a:spcPts val="1755"/>
              </a:lnSpc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data is site-local, canonically modeled, and shared through a single session per device.</a:t>
            </a:r>
            <a:endParaRPr lang="en-US" sz="1300" dirty="0"/>
          </a:p>
          <a:p>
            <a:pPr algn="l" marL="342900" indent="-342900">
              <a:lnSpc>
                <a:spcPts val="1755"/>
              </a:lnSpc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Tiebreaker for ambiguous decisions: preserve this stable-single-point-of-integration posture.</a:t>
            </a:r>
            <a:endParaRPr lang="en-US" sz="1300" dirty="0"/>
          </a:p>
        </p:txBody>
      </p:sp>
      <p:pic>
        <p:nvPicPr>
          <p:cNvPr id="7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9" name="Text 6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Pillars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457200" y="876151"/>
            <a:ext cx="2590800" cy="3937248"/>
          </a:xfrm>
          <a:prstGeom prst="roundRect">
            <a:avLst>
              <a:gd name="adj" fmla="val 1961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457200" y="899964"/>
            <a:ext cx="2590800" cy="0"/>
          </a:xfrm>
          <a:prstGeom prst="line">
            <a:avLst/>
          </a:prstGeom>
          <a:noFill/>
          <a:ln w="47625">
            <a:solidFill>
              <a:srgbClr val="0066B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60350" y="1152376"/>
            <a:ext cx="22281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900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1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660350" y="1438126"/>
            <a:ext cx="222818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Unification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60350" y="1723876"/>
            <a:ext cx="222818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0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 of sites on the standardized stack.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60350" y="2193727"/>
            <a:ext cx="2228189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40"/>
              </a:lnSpc>
              <a:buNone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site runs OtOpcUa + ScadaBridge + Redpanda + SnowBridge + Snowflake. No bespoke site-specific integration.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3276600" y="876151"/>
            <a:ext cx="2590800" cy="3937248"/>
          </a:xfrm>
          <a:prstGeom prst="roundRect">
            <a:avLst>
              <a:gd name="adj" fmla="val 1961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3276600" y="899964"/>
            <a:ext cx="2590800" cy="0"/>
          </a:xfrm>
          <a:prstGeom prst="line">
            <a:avLst/>
          </a:prstGeom>
          <a:noFill/>
          <a:ln w="47625">
            <a:solidFill>
              <a:srgbClr val="0066B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479750" y="1152376"/>
            <a:ext cx="22281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900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2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3479750" y="1438126"/>
            <a:ext cx="222818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Analytics / AI Enablement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479750" y="1723876"/>
            <a:ext cx="2228189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0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≤15-minute SLO; one "not possible before" use case in production.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479750" y="2365177"/>
            <a:ext cx="2228189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40"/>
              </a:lnSpc>
              <a:buNone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Canonical model + curated layer unlock cross-domain analytics that fragmented today's estate can't deliver.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096000" y="876151"/>
            <a:ext cx="2590800" cy="3937248"/>
          </a:xfrm>
          <a:prstGeom prst="roundRect">
            <a:avLst>
              <a:gd name="adj" fmla="val 1961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6096000" y="899964"/>
            <a:ext cx="2590800" cy="0"/>
          </a:xfrm>
          <a:prstGeom prst="line">
            <a:avLst/>
          </a:prstGeom>
          <a:noFill/>
          <a:ln w="47625">
            <a:solidFill>
              <a:srgbClr val="0066B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99150" y="1152376"/>
            <a:ext cx="222818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900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PILLAR 3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6299150" y="1438126"/>
            <a:ext cx="2228189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Legacy Retirement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6299150" y="1723876"/>
            <a:ext cx="2228189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0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Inventory driven to zero.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6299150" y="2022277"/>
            <a:ext cx="2228189" cy="782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40"/>
              </a:lnSpc>
              <a:buNone/>
            </a:pPr>
            <a:r>
              <a:rPr lang="en-US" sz="11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bespoke IT↔OT integrations today; each migrates to ScadaBridge-central or is decommissioned.</a:t>
            </a:r>
            <a:endParaRPr lang="en-US" sz="1100" dirty="0"/>
          </a:p>
        </p:txBody>
      </p:sp>
      <p:pic>
        <p:nvPicPr>
          <p:cNvPr id="22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24" name="Text 21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Enterprise Layout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7950" y="825401"/>
            <a:ext cx="829066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0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PRIMARY DATA CENTER</a:t>
            </a:r>
            <a:endParaRPr lang="en-US" sz="1000" dirty="0"/>
          </a:p>
        </p:txBody>
      </p:sp>
      <p:sp>
        <p:nvSpPr>
          <p:cNvPr id="5" name="Text 3"/>
          <p:cNvSpPr/>
          <p:nvPr/>
        </p:nvSpPr>
        <p:spPr>
          <a:xfrm>
            <a:off x="507950" y="1019026"/>
            <a:ext cx="8290661" cy="222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13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South Bend — central hosting for Aveva System Platform primary cluster, Ignition, Historian, Snowflake.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507950" y="1406872"/>
            <a:ext cx="829066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0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LARGEST SITES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07950" y="1600498"/>
            <a:ext cx="8290661" cy="222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13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Warsaw West (bldg-5, bldg-19) · Warsaw North — one cluster per production building.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507950" y="1988344"/>
            <a:ext cx="829066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0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OTHER INTEGRATED SITES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07950" y="2181969"/>
            <a:ext cx="8290661" cy="222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13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Shannon · Galway · TMT · Ponce — single cluster per site.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07950" y="2569815"/>
            <a:ext cx="829066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"/>
              </a:spcAft>
              <a:buNone/>
            </a:pPr>
            <a:r>
              <a:rPr lang="en-US" sz="10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YET INTEGRATED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07950" y="2763441"/>
            <a:ext cx="8290661" cy="222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13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Berlin · Winterthur · Jacksonville · others — lighter-weight onboarding pattern Year 2+.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507950" y="4883200"/>
            <a:ext cx="829066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Smaller-site list is volatile; rely on named examples as illustrative, not authoritative.</a:t>
            </a:r>
            <a:endParaRPr lang="en-US" sz="900" dirty="0"/>
          </a:p>
        </p:txBody>
      </p:sp>
      <p:pic>
        <p:nvPicPr>
          <p:cNvPr id="13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15" name="Text 12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Today's Systems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7301" y="825401"/>
            <a:ext cx="7848749" cy="201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Aveva System Platform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validated data collection; primary cluster central + site clusters.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Ignition SCADA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KPI monitoring; central in South Bend, WAN-dependent direct OPC UA to sites.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ScadaBridge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in-house Akka.NET integration layer; already deployed; the IT↔OT strategic layer.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LmxOpcUa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in-house OPC UA server exposing System Platform objects; per-node today, evolves into OtOpcUa.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Camstar MES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sole enterprise MES; today integrates via single Aveva Web API call.</a:t>
            </a:r>
            <a:endParaRPr lang="en-US" sz="1200" dirty="0"/>
          </a:p>
          <a:p>
            <a:pPr algn="l" marL="342900" indent="-342900">
              <a:lnSpc>
                <a:spcPts val="1620"/>
              </a:lnSpc>
              <a:spcAft>
                <a:spcPts val="900"/>
              </a:spcAft>
              <a:buSzPct val="100000"/>
              <a:buChar char="•"/>
            </a:pPr>
            <a:r>
              <a:rPr lang="en-US" sz="1200" b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Aveva Historian</a:t>
            </a:r>
            <a:pPr algn="l" indent="0" marL="0">
              <a:lnSpc>
                <a:spcPts val="162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sole historian; central-only in South Bend; permanent retention; BOBJ → Power BI migration in flight.</a:t>
            </a:r>
            <a:endParaRPr lang="en-US" sz="1200" dirty="0"/>
          </a:p>
        </p:txBody>
      </p:sp>
      <p:pic>
        <p:nvPicPr>
          <p:cNvPr id="5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7" name="Text 4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Goal State — Layered Architecture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7950" y="825401"/>
            <a:ext cx="8128099" cy="752177"/>
          </a:xfrm>
          <a:prstGeom prst="roundRect">
            <a:avLst>
              <a:gd name="adj" fmla="val 506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546050" y="825401"/>
            <a:ext cx="0" cy="752177"/>
          </a:xfrm>
          <a:prstGeom prst="line">
            <a:avLst/>
          </a:prstGeom>
          <a:noFill/>
          <a:ln w="76200">
            <a:solidFill>
              <a:srgbClr val="0066B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61851" y="952351"/>
            <a:ext cx="785042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1 — EQUIPMENT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761851" y="1111002"/>
            <a:ext cx="785042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PLCs, CNCs, OPC UA-native devices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61851" y="1307753"/>
            <a:ext cx="78504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OPC UA session per device; OtOpcUa holds it.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507950" y="1653778"/>
            <a:ext cx="8128099" cy="752177"/>
          </a:xfrm>
          <a:prstGeom prst="roundRect">
            <a:avLst>
              <a:gd name="adj" fmla="val 506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546050" y="1653778"/>
            <a:ext cx="0" cy="752177"/>
          </a:xfrm>
          <a:prstGeom prst="line">
            <a:avLst/>
          </a:prstGeom>
          <a:noFill/>
          <a:ln w="76200">
            <a:solidFill>
              <a:srgbClr val="0066B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61851" y="1780729"/>
            <a:ext cx="785042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2 — OtOpcUa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761851" y="1939379"/>
            <a:ext cx="785042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 namespace + System Platform namespace (absorbs LmxOpcUa)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761851" y="2136130"/>
            <a:ext cx="78504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Clustered, site-local. Single sanctioned OPC UA access point per site.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07950" y="2482155"/>
            <a:ext cx="8128099" cy="752177"/>
          </a:xfrm>
          <a:prstGeom prst="roundRect">
            <a:avLst>
              <a:gd name="adj" fmla="val 506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Shape 13"/>
          <p:cNvSpPr/>
          <p:nvPr/>
        </p:nvSpPr>
        <p:spPr>
          <a:xfrm>
            <a:off x="546050" y="2482155"/>
            <a:ext cx="0" cy="752177"/>
          </a:xfrm>
          <a:prstGeom prst="line">
            <a:avLst/>
          </a:prstGeom>
          <a:noFill/>
          <a:ln w="76200">
            <a:solidFill>
              <a:srgbClr val="0066B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61851" y="2609106"/>
            <a:ext cx="785042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3 — SCADA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761851" y="2767757"/>
            <a:ext cx="785042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Aveva System Platform (validated) · Ignition (KPI)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761851" y="2964507"/>
            <a:ext cx="78504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Derives canonical machine state from raw signals.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507950" y="3310533"/>
            <a:ext cx="8128099" cy="752177"/>
          </a:xfrm>
          <a:prstGeom prst="roundRect">
            <a:avLst>
              <a:gd name="adj" fmla="val 5065"/>
            </a:avLst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546050" y="3310533"/>
            <a:ext cx="0" cy="752177"/>
          </a:xfrm>
          <a:prstGeom prst="line">
            <a:avLst/>
          </a:prstGeom>
          <a:noFill/>
          <a:ln w="76200">
            <a:solidFill>
              <a:srgbClr val="0066B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61851" y="3437483"/>
            <a:ext cx="785042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9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LAYER 4 — ScadaBridge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761851" y="3596134"/>
            <a:ext cx="785042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200"/>
              </a:spcAft>
              <a:buNone/>
            </a:pPr>
            <a:r>
              <a:rPr lang="en-US" sz="12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IT/OT bridge — central integration layer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761851" y="3792885"/>
            <a:ext cx="78504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Deadband, store-and-forward, producer to Redpanda.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507950" y="4189661"/>
            <a:ext cx="8128099" cy="406301"/>
          </a:xfrm>
          <a:prstGeom prst="roundRect">
            <a:avLst>
              <a:gd name="adj" fmla="val 9377"/>
            </a:avLst>
          </a:prstGeom>
          <a:solidFill>
            <a:srgbClr val="0066B3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685651" y="4316611"/>
            <a:ext cx="792815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ScadaBridge central is the sole IT↔OT crossing point.</a:t>
            </a:r>
            <a:endParaRPr lang="en-US" sz="1100" dirty="0"/>
          </a:p>
        </p:txBody>
      </p:sp>
      <p:pic>
        <p:nvPicPr>
          <p:cNvPr id="26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28" name="Text 25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36525"/>
            <a:ext cx="9144000" cy="0"/>
          </a:xfrm>
          <a:prstGeom prst="line">
            <a:avLst/>
          </a:prstGeom>
          <a:noFill/>
          <a:ln w="19050">
            <a:solidFill>
              <a:srgbClr val="0066B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07950" y="152400"/>
            <a:ext cx="8290661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End-to-End Data Flow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81000" y="1940719"/>
            <a:ext cx="1905000" cy="526852"/>
          </a:xfrm>
          <a:prstGeom prst="roundRect">
            <a:avLst>
              <a:gd name="adj" fmla="val 7232"/>
            </a:avLst>
          </a:prstGeom>
          <a:solidFill>
            <a:srgbClr val="E8EDF0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49389" y="2077194"/>
            <a:ext cx="17682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Equipment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49389" y="2235845"/>
            <a:ext cx="1768221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</a:t>
            </a:r>
            <a:endParaRPr lang="en-US" sz="700" dirty="0"/>
          </a:p>
        </p:txBody>
      </p:sp>
      <p:sp>
        <p:nvSpPr>
          <p:cNvPr id="7" name="Text 5"/>
          <p:cNvSpPr/>
          <p:nvPr/>
        </p:nvSpPr>
        <p:spPr>
          <a:xfrm>
            <a:off x="2336750" y="2118420"/>
            <a:ext cx="15544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2539901" y="1940719"/>
            <a:ext cx="1905149" cy="526852"/>
          </a:xfrm>
          <a:prstGeom prst="roundRect">
            <a:avLst>
              <a:gd name="adj" fmla="val 7232"/>
            </a:avLst>
          </a:prstGeom>
          <a:solidFill>
            <a:srgbClr val="E8EDF0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2608289" y="2077194"/>
            <a:ext cx="17683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OtOpcUa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2608289" y="2235845"/>
            <a:ext cx="1768373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 · Layer 2</a:t>
            </a:r>
            <a:endParaRPr lang="en-US" sz="700" dirty="0"/>
          </a:p>
        </p:txBody>
      </p:sp>
      <p:sp>
        <p:nvSpPr>
          <p:cNvPr id="11" name="Text 9"/>
          <p:cNvSpPr/>
          <p:nvPr/>
        </p:nvSpPr>
        <p:spPr>
          <a:xfrm>
            <a:off x="4495800" y="2118420"/>
            <a:ext cx="15544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698950" y="1940719"/>
            <a:ext cx="1905000" cy="526852"/>
          </a:xfrm>
          <a:prstGeom prst="roundRect">
            <a:avLst>
              <a:gd name="adj" fmla="val 7232"/>
            </a:avLst>
          </a:prstGeom>
          <a:solidFill>
            <a:srgbClr val="E8EDF0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767340" y="2077194"/>
            <a:ext cx="17682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Platform / Ignition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767340" y="2235845"/>
            <a:ext cx="1768221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 · Layer 3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6654701" y="2118420"/>
            <a:ext cx="15544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6857851" y="1940719"/>
            <a:ext cx="1905149" cy="526852"/>
          </a:xfrm>
          <a:prstGeom prst="roundRect">
            <a:avLst>
              <a:gd name="adj" fmla="val 7232"/>
            </a:avLst>
          </a:prstGeom>
          <a:solidFill>
            <a:srgbClr val="E8EDF0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926239" y="2077194"/>
            <a:ext cx="17683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ScadaBridge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926239" y="2235845"/>
            <a:ext cx="1768373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OT · Layer 4</a:t>
            </a:r>
            <a:endParaRPr lang="en-US" sz="700" dirty="0"/>
          </a:p>
        </p:txBody>
      </p:sp>
      <p:sp>
        <p:nvSpPr>
          <p:cNvPr id="19" name="Text 17"/>
          <p:cNvSpPr/>
          <p:nvPr/>
        </p:nvSpPr>
        <p:spPr>
          <a:xfrm>
            <a:off x="381000" y="2670721"/>
            <a:ext cx="1905000" cy="526852"/>
          </a:xfrm>
          <a:prstGeom prst="roundRect">
            <a:avLst>
              <a:gd name="adj" fmla="val 7232"/>
            </a:avLst>
          </a:prstGeom>
          <a:solidFill>
            <a:srgbClr val="FCEFE3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449389" y="2807196"/>
            <a:ext cx="17682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Redpanda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449389" y="2965847"/>
            <a:ext cx="1768221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· EventHub</a:t>
            </a:r>
            <a:endParaRPr lang="en-US" sz="700" dirty="0"/>
          </a:p>
        </p:txBody>
      </p:sp>
      <p:sp>
        <p:nvSpPr>
          <p:cNvPr id="22" name="Text 20"/>
          <p:cNvSpPr/>
          <p:nvPr/>
        </p:nvSpPr>
        <p:spPr>
          <a:xfrm>
            <a:off x="2336750" y="2848421"/>
            <a:ext cx="15544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2539901" y="2670721"/>
            <a:ext cx="1905149" cy="526852"/>
          </a:xfrm>
          <a:prstGeom prst="roundRect">
            <a:avLst>
              <a:gd name="adj" fmla="val 7232"/>
            </a:avLst>
          </a:prstGeom>
          <a:solidFill>
            <a:srgbClr val="FCEFE3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2608289" y="2807196"/>
            <a:ext cx="17683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SnowBridge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2608289" y="2965847"/>
            <a:ext cx="1768373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· Ingest + Transform</a:t>
            </a:r>
            <a:endParaRPr lang="en-US" sz="700" dirty="0"/>
          </a:p>
        </p:txBody>
      </p:sp>
      <p:sp>
        <p:nvSpPr>
          <p:cNvPr id="26" name="Text 24"/>
          <p:cNvSpPr/>
          <p:nvPr/>
        </p:nvSpPr>
        <p:spPr>
          <a:xfrm>
            <a:off x="4495800" y="2848421"/>
            <a:ext cx="15544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698950" y="2670721"/>
            <a:ext cx="1905000" cy="526852"/>
          </a:xfrm>
          <a:prstGeom prst="roundRect">
            <a:avLst>
              <a:gd name="adj" fmla="val 7232"/>
            </a:avLst>
          </a:prstGeom>
          <a:solidFill>
            <a:srgbClr val="FCEFE3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4767340" y="2807196"/>
            <a:ext cx="1768221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Snowflake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4767340" y="2965847"/>
            <a:ext cx="1768221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· Curated Layer</a:t>
            </a:r>
            <a:endParaRPr lang="en-US" sz="700" dirty="0"/>
          </a:p>
        </p:txBody>
      </p:sp>
      <p:sp>
        <p:nvSpPr>
          <p:cNvPr id="30" name="Text 28"/>
          <p:cNvSpPr/>
          <p:nvPr/>
        </p:nvSpPr>
        <p:spPr>
          <a:xfrm>
            <a:off x="6654701" y="2848421"/>
            <a:ext cx="15544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66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6857851" y="2670721"/>
            <a:ext cx="1905149" cy="526852"/>
          </a:xfrm>
          <a:prstGeom prst="roundRect">
            <a:avLst>
              <a:gd name="adj" fmla="val 7232"/>
            </a:avLst>
          </a:prstGeom>
          <a:solidFill>
            <a:srgbClr val="FCEFE3"/>
          </a:solidFill>
          <a:ln w="9525">
            <a:solidFill>
              <a:srgbClr val="AAB7B8"/>
            </a:solidFill>
          </a:ln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6926239" y="2807196"/>
            <a:ext cx="176837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BI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6926239" y="2965847"/>
            <a:ext cx="1768373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Bef>
                <a:spcPts val="200"/>
              </a:spcBef>
              <a:buNone/>
            </a:pPr>
            <a:r>
              <a:rPr lang="en-US" sz="700" b="1" dirty="0">
                <a:solidFill>
                  <a:srgbClr val="AAB7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· Consumer</a:t>
            </a:r>
            <a:endParaRPr lang="en-US" sz="700" dirty="0"/>
          </a:p>
        </p:txBody>
      </p:sp>
      <p:sp>
        <p:nvSpPr>
          <p:cNvPr id="34" name="Text 32"/>
          <p:cNvSpPr/>
          <p:nvPr/>
        </p:nvSpPr>
        <p:spPr>
          <a:xfrm>
            <a:off x="556159" y="3553123"/>
            <a:ext cx="8031682" cy="195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40"/>
              </a:lnSpc>
              <a:spcBef>
                <a:spcPts val="1200"/>
              </a:spcBef>
              <a:buNone/>
            </a:pPr>
            <a:r>
              <a:rPr lang="en-US" sz="1100" i="1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tag read from a machine in Warsaw West flows across the stack into enterprise analytics, without a second IT↔OT crossing.</a:t>
            </a:r>
            <a:endParaRPr lang="en-US" sz="1100" dirty="0"/>
          </a:p>
        </p:txBody>
      </p:sp>
      <p:pic>
        <p:nvPicPr>
          <p:cNvPr id="35" name="Image 0" descr="/Users/dohertj2/Desktop/plan/templates/assets/bottom-bord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" y="4636008"/>
            <a:ext cx="9134856" cy="507492"/>
          </a:xfrm>
          <a:prstGeom prst="rect">
            <a:avLst/>
          </a:prstGeom>
        </p:spPr>
      </p:pic>
      <p:sp>
        <p:nvSpPr>
          <p:cNvPr id="36" name="Text 33"/>
          <p:cNvSpPr/>
          <p:nvPr/>
        </p:nvSpPr>
        <p:spPr>
          <a:xfrm>
            <a:off x="201168" y="4489704"/>
            <a:ext cx="548640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CONFIDENTIAL – FOR ZIMMER BIOMET INTERNAL USE ONLY</a:t>
            </a:r>
            <a:endParaRPr lang="en-US" sz="600" dirty="0"/>
          </a:p>
        </p:txBody>
      </p:sp>
      <p:sp>
        <p:nvSpPr>
          <p:cNvPr id="37" name="Text 34"/>
          <p:cNvSpPr/>
          <p:nvPr/>
        </p:nvSpPr>
        <p:spPr>
          <a:xfrm>
            <a:off x="8732520" y="4489704"/>
            <a:ext cx="320040" cy="137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2B2A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SCADA IT/OT Transformation</dc:title>
  <dc:subject>SCADA IT/OT Transformation — 3-Year Plan</dc:subject>
  <dc:creator>IT/OT Transformation Team</dc:creator>
  <cp:lastModifiedBy>IT/OT Transformation Team</cp:lastModifiedBy>
  <cp:revision>1</cp:revision>
  <dcterms:created xsi:type="dcterms:W3CDTF">2026-04-30T14:43:19Z</dcterms:created>
  <dcterms:modified xsi:type="dcterms:W3CDTF">2026-04-30T14:43:19Z</dcterms:modified>
</cp:coreProperties>
</file>