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notesMasterIdLst>
    <p:notesMasterId r:id="rId20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B283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1929384" y="2009775"/>
            <a:ext cx="5285232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600"/>
              </a:spcAft>
              <a:buNone/>
            </a:pPr>
            <a:r>
              <a:rPr lang="en-US" sz="27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Shopfloor IT/OT Transformation</a:t>
            </a:r>
            <a:endParaRPr lang="en-US" sz="2700" dirty="0"/>
          </a:p>
        </p:txBody>
      </p:sp>
      <p:sp>
        <p:nvSpPr>
          <p:cNvPr id="3" name="Text 1"/>
          <p:cNvSpPr/>
          <p:nvPr/>
        </p:nvSpPr>
        <p:spPr>
          <a:xfrm>
            <a:off x="3966908" y="2486025"/>
            <a:ext cx="1210035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1800"/>
              </a:spcAft>
              <a:buNone/>
            </a:pPr>
            <a:r>
              <a:rPr lang="en-US" sz="1800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3-Year Plan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4050247" y="2981325"/>
            <a:ext cx="1043505" cy="15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1050" dirty="0">
                <a:solidFill>
                  <a:srgbClr val="BDC3C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 of 2026-04-17</a:t>
            </a:r>
            <a:endParaRPr lang="en-US" sz="10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42900"/>
            <a:ext cx="886053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700"/>
              </a:spcBef>
              <a:buNone/>
            </a:pPr>
            <a:r>
              <a:rPr lang="en-US" sz="180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OtOpcUa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762000"/>
            <a:ext cx="8229600" cy="1439466"/>
          </a:xfrm>
          <a:prstGeom prst="rect">
            <a:avLst/>
          </a:prstGeom>
          <a:noFill/>
          <a:ln/>
        </p:spPr>
        <p:txBody>
          <a:bodyPr wrap="square" lIns="114300" tIns="0" rIns="0" bIns="0" rtlCol="0" anchor="t"/>
          <a:lstStyle/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Single sanctioned OPC UA access point per site — one session per equipment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Two namespaces: equipment (raw data) + System Platform (processed, from LmxOpcUa)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 committed core drivers: OPC UA Client, Modbus, AB CIP, AB Legacy, S7, TwinCAT, FOCAS, Galaxy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3-tier driver stability: in-process (Modbus), guarded (S7/CIP), out-of-process (Galaxy/FOCAS)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Tiered cutover: ScadaBridge first, Ignition second, System Platform IO last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Data-path ACL model: 6-level scope, generation-versioned, default-deny</a:t>
            </a:r>
            <a:endParaRPr lang="en-US" sz="10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42900"/>
            <a:ext cx="886053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700"/>
              </a:spcBef>
              <a:buNone/>
            </a:pPr>
            <a:r>
              <a:rPr lang="en-US" sz="180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Analytics Stack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762000"/>
            <a:ext cx="8229600" cy="1439466"/>
          </a:xfrm>
          <a:prstGeom prst="rect">
            <a:avLst/>
          </a:prstGeom>
          <a:noFill/>
          <a:ln/>
        </p:spPr>
        <p:txBody>
          <a:bodyPr wrap="square" lIns="114300" tIns="0" rIns="0" bIns="0" rtlCol="0" anchor="t"/>
          <a:lstStyle/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SnowBridge</a:t>
            </a:r>
            <a:pPr algn="l" indent="0" marL="0">
              <a:lnSpc>
                <a:spcPts val="189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custom-built machine-data-to-Snowflake upload service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Year 1 source: Aveva Historian SQL; Year 2: add Redpanda/ScadaBridge adapter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Governed selection with blast-radius-based approval workflow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dbt curated layers aligned with canonical model + state vocabulary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≤15-minute analytics SLO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Canonical-state OEE model — strong pillar 2 "not possible before" candidate</a:t>
            </a:r>
            <a:endParaRPr lang="en-US" sz="105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42900"/>
            <a:ext cx="886053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700"/>
              </a:spcBef>
              <a:buNone/>
            </a:pPr>
            <a:r>
              <a:rPr lang="en-US" sz="180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Redpanda EventHub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762000"/>
            <a:ext cx="8229600" cy="1439466"/>
          </a:xfrm>
          <a:prstGeom prst="rect">
            <a:avLst/>
          </a:prstGeom>
          <a:noFill/>
          <a:ln/>
        </p:spPr>
        <p:txBody>
          <a:bodyPr wrap="square" lIns="114300" tIns="0" rIns="0" bIns="0" rtlCol="0" anchor="t"/>
          <a:lstStyle/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Self-hosted, central in South Bend (single-cluster HA)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Tiered retention: operational 7d / analytics 30d / compliance 90d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Protobuf schemas in central schemas repo with buf CI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Canonical equipment/production/event model published here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Machine state vocabulary: Running / Idle / Faulted / Starved / Blocked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SASL/OAUTHBEARER auth + prefix ACLs</a:t>
            </a:r>
            <a:endParaRPr lang="en-US" sz="10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42900"/>
            <a:ext cx="886053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700"/>
              </a:spcBef>
              <a:buNone/>
            </a:pPr>
            <a:r>
              <a:rPr lang="en-US" sz="180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3-Year Roadmap</a:t>
            </a:r>
            <a:endParaRPr lang="en-US" sz="1800" dirty="0"/>
          </a:p>
        </p:txBody>
      </p:sp>
      <p:graphicFrame>
        <p:nvGraphicFramePr>
          <p:cNvPr id="14" name="Table 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457200" y="1005840"/>
          <a:ext cx="8229600" cy="914400"/>
        </p:xfrm>
        <a:graphic>
          <a:graphicData uri="http://schemas.openxmlformats.org/drawingml/2006/table">
            <a:tbl>
              <a:tblPr/>
              <a:tblGrid>
                <a:gridCol w="1463040"/>
                <a:gridCol w="2258568"/>
                <a:gridCol w="2258568"/>
                <a:gridCol w="2258568"/>
              </a:tblGrid>
              <a:tr h="320040"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Workstream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80B9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Year 1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80B9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Year 2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80B9"/>
                    </a:solidFill>
                  </a:tcPr>
                </a:tc>
                <a:tc>
                  <a:txBody>
                    <a:bodyPr/>
                    <a:lstStyle/>
                    <a:p>
                      <a:pPr algn="ctr" indent="0" marL="0">
                        <a:buNone/>
                      </a:pPr>
                      <a:r>
                        <a:rPr lang="en-US" sz="1000" b="1" dirty="0">
                          <a:solidFill>
                            <a:srgbClr val="FFFFFF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Year 3</a:t>
                      </a:r>
                      <a:endParaRPr lang="en-US" sz="10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980B9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b="1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OtOpcUa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Build + deploy + begin tier 1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Complete tier 1, begin tier 2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Complete tier 2+3, steady state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b="1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Redpanda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Stand up cluster + schemas repo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Expand topics, replay drill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Steady-state ops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b="1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SnowBridge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Build, Historian SQL adapter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Add Redpanda adapter, ship UI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Harden, feature freeze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b="1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dbt Layer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Scaffold, first curated model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All domains, OEE model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Not-possible-before use case live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b="1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ScadaBridge Ext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Deadband + EventHub producer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Roll to all sites, tune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Steady state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b="1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Site Onboarding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Document pattern (no new sites)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Pilot one small site, scale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Complete all remaining sites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004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b="1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Legacy Retirement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Retire first integration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Bulk migration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900" dirty="0">
                          <a:solidFill>
                            <a:srgbClr val="2C3E5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Drive to zero</a:t>
                      </a:r>
                      <a:endParaRPr lang="en-US" sz="9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50800" marR="50800" marT="50800" marB="50800" anchor="ctr">
                    <a:lnL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DC3C7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9FA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85750"/>
            <a:ext cx="886053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250"/>
              </a:spcBef>
              <a:buNone/>
            </a:pPr>
            <a:r>
              <a:rPr lang="en-US" sz="180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Year 1 Focus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666750"/>
            <a:ext cx="8229600" cy="1473101"/>
          </a:xfrm>
          <a:prstGeom prst="rect">
            <a:avLst/>
          </a:prstGeom>
          <a:noFill/>
          <a:ln/>
        </p:spPr>
        <p:txBody>
          <a:bodyPr wrap="square" lIns="114300" tIns="0" rIns="0" bIns="0" rtlCol="0" anchor="t"/>
          <a:lstStyle/>
          <a:p>
            <a:pPr algn="l" marL="114300" indent="-114300">
              <a:lnSpc>
                <a:spcPts val="1658"/>
              </a:lnSpc>
              <a:buSzPct val="100000"/>
              <a:buChar char="•"/>
            </a:pPr>
            <a:r>
              <a:rPr lang="en-US" sz="97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OtOpcUa</a:t>
            </a:r>
            <a:pPr algn="l" indent="0" marL="0">
              <a:lnSpc>
                <a:spcPts val="1658"/>
              </a:lnSpc>
              <a:buNone/>
            </a:pPr>
            <a:r>
              <a:rPr lang="en-US" sz="97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evolve LmxOpcUa, 8 core drivers, deploy everywhere, begin tier 1</a:t>
            </a:r>
            <a:endParaRPr lang="en-US" sz="975" dirty="0"/>
          </a:p>
          <a:p>
            <a:pPr algn="l" marL="114300" indent="-114300">
              <a:lnSpc>
                <a:spcPts val="1658"/>
              </a:lnSpc>
              <a:buSzPct val="100000"/>
              <a:buChar char="•"/>
            </a:pPr>
            <a:r>
              <a:rPr lang="en-US" sz="97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Redpanda</a:t>
            </a:r>
            <a:pPr algn="l" indent="0" marL="0">
              <a:lnSpc>
                <a:spcPts val="1658"/>
              </a:lnSpc>
              <a:buNone/>
            </a:pPr>
            <a:r>
              <a:rPr lang="en-US" sz="97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central cluster, schemas repo, canonical model v1, FANUC CNC pilot</a:t>
            </a:r>
            <a:endParaRPr lang="en-US" sz="975" dirty="0"/>
          </a:p>
          <a:p>
            <a:pPr algn="l" marL="114300" indent="-114300">
              <a:lnSpc>
                <a:spcPts val="1658"/>
              </a:lnSpc>
              <a:buSzPct val="100000"/>
              <a:buChar char="•"/>
            </a:pPr>
            <a:r>
              <a:rPr lang="en-US" sz="97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SnowBridge</a:t>
            </a:r>
            <a:pPr algn="l" indent="0" marL="0">
              <a:lnSpc>
                <a:spcPts val="1658"/>
              </a:lnSpc>
              <a:buNone/>
            </a:pPr>
            <a:r>
              <a:rPr lang="en-US" sz="97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build in .NET, first adapter (Historian SQL), filtered flow</a:t>
            </a:r>
            <a:endParaRPr lang="en-US" sz="975" dirty="0"/>
          </a:p>
          <a:p>
            <a:pPr algn="l" marL="114300" indent="-114300">
              <a:lnSpc>
                <a:spcPts val="1658"/>
              </a:lnSpc>
              <a:buSzPct val="100000"/>
              <a:buChar char="•"/>
            </a:pPr>
            <a:r>
              <a:rPr lang="en-US" sz="97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dbt</a:t>
            </a:r>
            <a:pPr algn="l" indent="0" marL="0">
              <a:lnSpc>
                <a:spcPts val="1658"/>
              </a:lnSpc>
              <a:buNone/>
            </a:pPr>
            <a:r>
              <a:rPr lang="en-US" sz="97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scaffold project, first curated model aligned with canonical vocabulary</a:t>
            </a:r>
            <a:endParaRPr lang="en-US" sz="975" dirty="0"/>
          </a:p>
          <a:p>
            <a:pPr algn="l" marL="114300" indent="-114300">
              <a:lnSpc>
                <a:spcPts val="1658"/>
              </a:lnSpc>
              <a:buSzPct val="100000"/>
              <a:buChar char="•"/>
            </a:pPr>
            <a:r>
              <a:rPr lang="en-US" sz="97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ScadaBridge</a:t>
            </a:r>
            <a:pPr algn="l" indent="0" marL="0">
              <a:lnSpc>
                <a:spcPts val="1658"/>
              </a:lnSpc>
              <a:buNone/>
            </a:pPr>
            <a:r>
              <a:rPr lang="en-US" sz="97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deadband publishing + EventHub producer</a:t>
            </a:r>
            <a:endParaRPr lang="en-US" sz="975" dirty="0"/>
          </a:p>
          <a:p>
            <a:pPr algn="l" marL="114300" indent="-114300">
              <a:lnSpc>
                <a:spcPts val="1658"/>
              </a:lnSpc>
              <a:buSzPct val="100000"/>
              <a:buChar char="•"/>
            </a:pPr>
            <a:r>
              <a:rPr lang="en-US" sz="97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Site Onboarding</a:t>
            </a:r>
            <a:pPr algn="l" indent="0" marL="0">
              <a:lnSpc>
                <a:spcPts val="1658"/>
              </a:lnSpc>
              <a:buNone/>
            </a:pPr>
            <a:r>
              <a:rPr lang="en-US" sz="97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document lightweight pattern, no new sites Year 1</a:t>
            </a:r>
            <a:endParaRPr lang="en-US" sz="975" dirty="0"/>
          </a:p>
          <a:p>
            <a:pPr algn="l" marL="114300" indent="-114300">
              <a:lnSpc>
                <a:spcPts val="1658"/>
              </a:lnSpc>
              <a:buSzPct val="100000"/>
              <a:buChar char="•"/>
            </a:pPr>
            <a:r>
              <a:rPr lang="en-US" sz="97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Legacy Retirement</a:t>
            </a:r>
            <a:pPr algn="l" indent="0" marL="0">
              <a:lnSpc>
                <a:spcPts val="1658"/>
              </a:lnSpc>
              <a:buNone/>
            </a:pPr>
            <a:r>
              <a:rPr lang="en-US" sz="97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retire first integration (LEG-002 Camstar) end-to-end</a:t>
            </a:r>
            <a:endParaRPr lang="en-US" sz="975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285750"/>
            <a:ext cx="886053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250"/>
              </a:spcBef>
              <a:buNone/>
            </a:pPr>
            <a:r>
              <a:rPr lang="en-US" sz="180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Pillar 3: Legacy Retirement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704850"/>
            <a:ext cx="8229600" cy="719733"/>
          </a:xfrm>
          <a:prstGeom prst="rect">
            <a:avLst/>
          </a:prstGeom>
          <a:noFill/>
          <a:ln/>
        </p:spPr>
        <p:txBody>
          <a:bodyPr wrap="square" lIns="114300" tIns="0" rIns="0" bIns="0" rtlCol="0" anchor="t"/>
          <a:lstStyle/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LEG-001:</a:t>
            </a:r>
            <a:pPr algn="l" indent="0" marL="0">
              <a:lnSpc>
                <a:spcPts val="189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Aveva Web API ↔ Delmia DNC — bidirectional, harder (needs ScadaBridge scripts for parse logic)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LEG-002:</a:t>
            </a:r>
            <a:pPr algn="l" indent="0" marL="0">
              <a:lnSpc>
                <a:spcPts val="189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Aveva Web API ← Camstar MES — Camstar-initiated, easier (ScadaBridge native path exists)</a:t>
            </a:r>
            <a:endParaRPr lang="en-US" sz="1050" dirty="0"/>
          </a:p>
          <a:p>
            <a:pPr algn="l" marL="114300" indent="-114300">
              <a:lnSpc>
                <a:spcPts val="1890"/>
              </a:lnSpc>
              <a:buSzPct val="100000"/>
              <a:buChar char="•"/>
            </a:pPr>
            <a:r>
              <a:rPr lang="en-US" sz="1050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LEG-003:</a:t>
            </a:r>
            <a:pPr algn="l" indent="0" marL="0">
              <a:lnSpc>
                <a:spcPts val="1890"/>
              </a:lnSpc>
              <a:buNone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System Platform → custom email service — easier (ScadaBridge email notifications exist)</a:t>
            </a:r>
            <a:endParaRPr lang="en-US" sz="1050" dirty="0"/>
          </a:p>
        </p:txBody>
      </p:sp>
      <p:sp>
        <p:nvSpPr>
          <p:cNvPr id="4" name="Text 2"/>
          <p:cNvSpPr/>
          <p:nvPr/>
        </p:nvSpPr>
        <p:spPr>
          <a:xfrm>
            <a:off x="457200" y="1615083"/>
            <a:ext cx="8267700" cy="361950"/>
          </a:xfrm>
          <a:prstGeom prst="roundRect">
            <a:avLst>
              <a:gd name="adj" fmla="val 15789"/>
            </a:avLst>
          </a:prstGeom>
          <a:solidFill>
            <a:srgbClr val="FEF9E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5" name="Shape 3"/>
          <p:cNvSpPr/>
          <p:nvPr/>
        </p:nvSpPr>
        <p:spPr>
          <a:xfrm>
            <a:off x="476250" y="1615083"/>
            <a:ext cx="0" cy="361950"/>
          </a:xfrm>
          <a:prstGeom prst="line">
            <a:avLst/>
          </a:prstGeom>
          <a:noFill/>
          <a:ln w="38100">
            <a:solidFill>
              <a:srgbClr val="E67E22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7700" y="1729383"/>
            <a:ext cx="8083296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900"/>
              </a:spcBef>
              <a:spcAft>
                <a:spcPts val="900"/>
              </a:spcAft>
              <a:buNone/>
            </a:pPr>
            <a:r>
              <a:rPr lang="en-US" sz="90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Historian MSSQL reporting (BOBJ / Power BI) explicitly carved out — not legacy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42900"/>
            <a:ext cx="886053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700"/>
              </a:spcBef>
              <a:buNone/>
            </a:pPr>
            <a:r>
              <a:rPr lang="en-US" sz="180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Open Coordination Items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800100"/>
            <a:ext cx="4000500" cy="1373386"/>
          </a:xfrm>
          <a:prstGeom prst="roundRect">
            <a:avLst>
              <a:gd name="adj" fmla="val 5548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" name="Shape 2"/>
          <p:cNvSpPr/>
          <p:nvPr/>
        </p:nvSpPr>
        <p:spPr>
          <a:xfrm>
            <a:off x="457200" y="814388"/>
            <a:ext cx="4000500" cy="0"/>
          </a:xfrm>
          <a:prstGeom prst="line">
            <a:avLst/>
          </a:prstGeom>
          <a:noFill/>
          <a:ln w="28575">
            <a:solidFill>
              <a:srgbClr val="E67E22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647700" y="981075"/>
            <a:ext cx="369189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sz="1200" b="1" dirty="0">
                <a:solidFill>
                  <a:srgbClr val="E67E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Digital Twin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647700" y="1228725"/>
            <a:ext cx="3691890" cy="79236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60"/>
              </a:lnSpc>
              <a:spcAft>
                <a:spcPts val="1200"/>
              </a:spcAft>
              <a:buNone/>
            </a:pPr>
            <a:r>
              <a:rPr lang="en-US" sz="97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Use cases received (state model, simulation, canonical model). Uses 1 + 3 absorbed into canonical model work. Use case 2 (simulation) exploratory only — full commissioning simulation stays out of scope.</a:t>
            </a:r>
            <a:endParaRPr lang="en-US" sz="975" dirty="0"/>
          </a:p>
        </p:txBody>
      </p:sp>
      <p:sp>
        <p:nvSpPr>
          <p:cNvPr id="7" name="Text 5"/>
          <p:cNvSpPr/>
          <p:nvPr/>
        </p:nvSpPr>
        <p:spPr>
          <a:xfrm>
            <a:off x="4686300" y="800100"/>
            <a:ext cx="4000500" cy="1373386"/>
          </a:xfrm>
          <a:prstGeom prst="roundRect">
            <a:avLst>
              <a:gd name="adj" fmla="val 5548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8" name="Shape 6"/>
          <p:cNvSpPr/>
          <p:nvPr/>
        </p:nvSpPr>
        <p:spPr>
          <a:xfrm>
            <a:off x="4686300" y="814388"/>
            <a:ext cx="4000500" cy="0"/>
          </a:xfrm>
          <a:prstGeom prst="line">
            <a:avLst/>
          </a:prstGeom>
          <a:noFill/>
          <a:ln w="28575">
            <a:solidFill>
              <a:srgbClr val="E67E22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876800" y="981075"/>
            <a:ext cx="369189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200"/>
              </a:spcBef>
              <a:spcAft>
                <a:spcPts val="600"/>
              </a:spcAft>
              <a:buNone/>
            </a:pPr>
            <a:r>
              <a:rPr lang="en-US" sz="1200" b="1" dirty="0">
                <a:solidFill>
                  <a:srgbClr val="E67E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Power BI Migration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4876800" y="1228725"/>
            <a:ext cx="3691890" cy="5942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560"/>
              </a:lnSpc>
              <a:spcAft>
                <a:spcPts val="1200"/>
              </a:spcAft>
              <a:buNone/>
            </a:pPr>
            <a:r>
              <a:rPr lang="en-US" sz="97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Three consumption paths analyzed. Recommended: Path C (hybrid) with Path A as strategic direction. Reporting team conversation pending.</a:t>
            </a:r>
            <a:endParaRPr lang="en-US" sz="97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42900"/>
            <a:ext cx="886053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700"/>
              </a:spcBef>
              <a:buNone/>
            </a:pPr>
            <a:r>
              <a:rPr lang="en-US" sz="180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Non-Goals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762000"/>
            <a:ext cx="8229600" cy="1543050"/>
          </a:xfrm>
          <a:prstGeom prst="rect">
            <a:avLst/>
          </a:prstGeom>
          <a:noFill/>
          <a:ln/>
        </p:spPr>
        <p:txBody>
          <a:bodyPr wrap="square" lIns="114300" tIns="0" rIns="0" bIns="0" rtlCol="0" anchor="t"/>
          <a:lstStyle/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Operator UX modernization — deprioritized against the three pillars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Support staffing — other teams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Licensing strategy — not tracked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Orchestrator selection — chosen outside this plan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VM-level DR — out of scope for Redpanda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Physical network segmentation — out of scope</a:t>
            </a:r>
            <a:endParaRPr lang="en-US" sz="1125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1B283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42900"/>
            <a:ext cx="886053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700"/>
              </a:spcBef>
              <a:buNone/>
            </a:pPr>
            <a:r>
              <a:rPr lang="en-US" sz="180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Asks and Next Steps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762000"/>
            <a:ext cx="8229600" cy="1285875"/>
          </a:xfrm>
          <a:prstGeom prst="rect">
            <a:avLst/>
          </a:prstGeom>
          <a:noFill/>
          <a:ln/>
        </p:spPr>
        <p:txBody>
          <a:bodyPr wrap="square" lIns="114300" tIns="0" rIns="0" bIns="0" rtlCol="0" anchor="t"/>
          <a:lstStyle/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Name the integration/operations team that owns consumer cutover planning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Name an owner team for the schemas repo content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Schedule Power BI coordination conversation with reporting team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Assign UNS hierarchy walk owner (Q1-Q2 Year 1)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Assign enterprise shortname for UNS root (currently "ent" placeholder)</a:t>
            </a:r>
            <a:endParaRPr lang="en-US" sz="1125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42900"/>
            <a:ext cx="886053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700"/>
              </a:spcBef>
              <a:buNone/>
            </a:pPr>
            <a:r>
              <a:rPr lang="en-US" sz="180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Executive Summary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762000"/>
            <a:ext cx="8229600" cy="1285875"/>
          </a:xfrm>
          <a:prstGeom prst="rect">
            <a:avLst/>
          </a:prstGeom>
          <a:noFill/>
          <a:ln/>
        </p:spPr>
        <p:txBody>
          <a:bodyPr wrap="square" lIns="114300" tIns="0" rIns="0" bIns="0" rtlCol="0" anchor="t"/>
          <a:lstStyle/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Vision:</a:t>
            </a:r>
            <a:pPr algn="l" indent="0" marL="0">
              <a:lnSpc>
                <a:spcPts val="2025"/>
              </a:lnSpc>
              <a:buNone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stable, single point of integration between shopfloor OT and enterprise IT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Pillar 1 — Unification:</a:t>
            </a:r>
            <a:pPr algn="l" indent="0" marL="0">
              <a:lnSpc>
                <a:spcPts val="2025"/>
              </a:lnSpc>
              <a:buNone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100% of sites on standardized stack (OtOpcUa + ScadaBridge + Redpanda + Snowflake)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Pillar 2 — Analytics/AI:</a:t>
            </a:r>
            <a:pPr algn="l" indent="0" marL="0">
              <a:lnSpc>
                <a:spcPts val="2025"/>
              </a:lnSpc>
              <a:buNone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≤15-min analytics SLO, one "not possible before" use case in production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Pillar 3 — Legacy Retirement:</a:t>
            </a:r>
            <a:pPr algn="l" indent="0" marL="0">
              <a:lnSpc>
                <a:spcPts val="2025"/>
              </a:lnSpc>
              <a:buNone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zero remaining bespoke IT/OT paths outside ScadaBridge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Out of scope:</a:t>
            </a:r>
            <a:pPr algn="l" indent="0" marL="0">
              <a:lnSpc>
                <a:spcPts val="2025"/>
              </a:lnSpc>
              <a:buNone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operator UX modernization, licensing, VM-level DR, physical network segmentation</a:t>
            </a:r>
            <a:endParaRPr lang="en-US" sz="112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42900"/>
            <a:ext cx="886053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700"/>
              </a:spcBef>
              <a:buNone/>
            </a:pPr>
            <a:r>
              <a:rPr lang="en-US" sz="180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Today's Reality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762000"/>
            <a:ext cx="8229600" cy="1285875"/>
          </a:xfrm>
          <a:prstGeom prst="rect">
            <a:avLst/>
          </a:prstGeom>
          <a:noFill/>
          <a:ln/>
        </p:spPr>
        <p:txBody>
          <a:bodyPr wrap="square" lIns="114300" tIns="0" rIns="0" bIns="0" rtlCol="0" anchor="t"/>
          <a:lstStyle/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Split SCADA stack — Aveva System Platform (validated data) + Ignition (KPI), different deployment models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WAN-dependent central Ignition with direct OPC UA sessions to every site's equipment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Multiple concurrent OPC UA sessions to same equipment from 3 different consumers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 legacy IT/OT integrations running outside ScadaBridge (Delmia DNC, Camstar MES, email notifications)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Fragmented data access — same tag read by different consumers can produce different values</a:t>
            </a:r>
            <a:endParaRPr lang="en-US" sz="112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B283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250176" y="1714500"/>
            <a:ext cx="643500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Aft>
                <a:spcPts val="1200"/>
              </a:spcAft>
              <a:buNone/>
            </a:pPr>
            <a:r>
              <a:rPr lang="en-US" sz="1200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VISION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947511" y="2038350"/>
            <a:ext cx="7248977" cy="3143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2475"/>
              </a:lnSpc>
              <a:spcAft>
                <a:spcPts val="2400"/>
              </a:spcAft>
              <a:buNone/>
            </a:pPr>
            <a:r>
              <a:rPr lang="en-US" sz="1650" i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"A stable, single point of integration between shopfloor OT and enterprise IT"</a:t>
            </a:r>
            <a:endParaRPr lang="en-US" sz="1650" dirty="0"/>
          </a:p>
        </p:txBody>
      </p:sp>
      <p:sp>
        <p:nvSpPr>
          <p:cNvPr id="4" name="Text 2"/>
          <p:cNvSpPr/>
          <p:nvPr/>
        </p:nvSpPr>
        <p:spPr>
          <a:xfrm>
            <a:off x="1123950" y="2657475"/>
            <a:ext cx="6896100" cy="771525"/>
          </a:xfrm>
          <a:prstGeom prst="rect">
            <a:avLst/>
          </a:prstGeom>
          <a:noFill/>
          <a:ln/>
        </p:spPr>
        <p:txBody>
          <a:bodyPr wrap="square" lIns="114300" tIns="0" rIns="0" bIns="0" rtlCol="0" anchor="t"/>
          <a:lstStyle/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BDC3C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Single IT/OT crossing at ScadaBridge central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BDC3C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Canonical equipment model across every surface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dirty="0">
                <a:solidFill>
                  <a:srgbClr val="BDC3C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Unified Namespace — one data vocabulary from equipment to analytics</a:t>
            </a:r>
            <a:endParaRPr lang="en-US" sz="1125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42900"/>
            <a:ext cx="886053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700"/>
              </a:spcBef>
              <a:buNone/>
            </a:pPr>
            <a:r>
              <a:rPr lang="en-US" sz="180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Three Pillars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838200"/>
            <a:ext cx="2590800" cy="1257300"/>
          </a:xfrm>
          <a:prstGeom prst="roundRect">
            <a:avLst>
              <a:gd name="adj" fmla="val 6061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625602" y="1028700"/>
            <a:ext cx="2253996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Bef>
                <a:spcPts val="1500"/>
              </a:spcBef>
              <a:spcAft>
                <a:spcPts val="600"/>
              </a:spcAft>
              <a:buNone/>
            </a:pPr>
            <a:r>
              <a:rPr lang="en-US" sz="135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Unification</a:t>
            </a:r>
            <a:endParaRPr lang="en-US" sz="1350" dirty="0"/>
          </a:p>
        </p:txBody>
      </p:sp>
      <p:sp>
        <p:nvSpPr>
          <p:cNvPr id="5" name="Text 3"/>
          <p:cNvSpPr/>
          <p:nvPr/>
        </p:nvSpPr>
        <p:spPr>
          <a:xfrm>
            <a:off x="625602" y="1304925"/>
            <a:ext cx="2253996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575"/>
              </a:lnSpc>
              <a:spcAft>
                <a:spcPts val="1500"/>
              </a:spcAft>
              <a:buNone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100% of sites on standardized stack (OtOpcUa + ScadaBridge + Redpanda + Snowflake)</a:t>
            </a:r>
            <a:endParaRPr lang="en-US" sz="1050" dirty="0"/>
          </a:p>
        </p:txBody>
      </p:sp>
      <p:sp>
        <p:nvSpPr>
          <p:cNvPr id="6" name="Text 4"/>
          <p:cNvSpPr/>
          <p:nvPr/>
        </p:nvSpPr>
        <p:spPr>
          <a:xfrm>
            <a:off x="3276600" y="838200"/>
            <a:ext cx="2590800" cy="1257300"/>
          </a:xfrm>
          <a:prstGeom prst="roundRect">
            <a:avLst>
              <a:gd name="adj" fmla="val 6061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3445002" y="1028700"/>
            <a:ext cx="2253996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Bef>
                <a:spcPts val="1500"/>
              </a:spcBef>
              <a:spcAft>
                <a:spcPts val="600"/>
              </a:spcAft>
              <a:buNone/>
            </a:pPr>
            <a:r>
              <a:rPr lang="en-US" sz="135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Analytics / AI</a:t>
            </a:r>
            <a:endParaRPr lang="en-US" sz="1350" dirty="0"/>
          </a:p>
        </p:txBody>
      </p:sp>
      <p:sp>
        <p:nvSpPr>
          <p:cNvPr id="8" name="Text 6"/>
          <p:cNvSpPr/>
          <p:nvPr/>
        </p:nvSpPr>
        <p:spPr>
          <a:xfrm>
            <a:off x="3445002" y="1304925"/>
            <a:ext cx="2253996" cy="6000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575"/>
              </a:lnSpc>
              <a:spcAft>
                <a:spcPts val="1500"/>
              </a:spcAft>
              <a:buNone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≤15-min analytics SLO, one "not possible before" use case in production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6096000" y="838200"/>
            <a:ext cx="2590800" cy="1257300"/>
          </a:xfrm>
          <a:prstGeom prst="roundRect">
            <a:avLst>
              <a:gd name="adj" fmla="val 6061"/>
            </a:avLst>
          </a:prstGeom>
          <a:solidFill>
            <a:srgbClr val="F8F9FA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6264402" y="1028700"/>
            <a:ext cx="2253996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Bef>
                <a:spcPts val="1500"/>
              </a:spcBef>
              <a:spcAft>
                <a:spcPts val="600"/>
              </a:spcAft>
              <a:buNone/>
            </a:pPr>
            <a:r>
              <a:rPr lang="en-US" sz="135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Legacy Retirement</a:t>
            </a:r>
            <a:endParaRPr lang="en-US" sz="1350" dirty="0"/>
          </a:p>
        </p:txBody>
      </p:sp>
      <p:sp>
        <p:nvSpPr>
          <p:cNvPr id="11" name="Text 9"/>
          <p:cNvSpPr/>
          <p:nvPr/>
        </p:nvSpPr>
        <p:spPr>
          <a:xfrm>
            <a:off x="6264402" y="1304925"/>
            <a:ext cx="2253996" cy="4000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lnSpc>
                <a:spcPts val="1575"/>
              </a:lnSpc>
              <a:spcAft>
                <a:spcPts val="1500"/>
              </a:spcAft>
              <a:buNone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Drive 3 legacy IT/OT integrations to zero</a:t>
            </a:r>
            <a:endParaRPr lang="en-US" sz="10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42900"/>
            <a:ext cx="886053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700"/>
              </a:spcBef>
              <a:buNone/>
            </a:pPr>
            <a:r>
              <a:rPr lang="en-US" sz="180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Enterprise Layout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800100"/>
            <a:ext cx="8860536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500"/>
              </a:spcBef>
              <a:buNone/>
            </a:pPr>
            <a:r>
              <a:rPr lang="en-US" sz="1200" b="1" dirty="0">
                <a:solidFill>
                  <a:srgbClr val="E67E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Primary DC</a:t>
            </a:r>
            <a:endParaRPr lang="en-US" sz="1200" dirty="0"/>
          </a:p>
        </p:txBody>
      </p:sp>
      <p:sp>
        <p:nvSpPr>
          <p:cNvPr id="4" name="Text 2"/>
          <p:cNvSpPr/>
          <p:nvPr/>
        </p:nvSpPr>
        <p:spPr>
          <a:xfrm>
            <a:off x="685800" y="1009650"/>
            <a:ext cx="8627364" cy="2132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80"/>
              </a:lnSpc>
              <a:spcBef>
                <a:spcPts val="300"/>
              </a:spcBef>
              <a:buNone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South Bend Data Center</a:t>
            </a:r>
            <a:endParaRPr lang="en-US" sz="1050" dirty="0"/>
          </a:p>
        </p:txBody>
      </p:sp>
      <p:sp>
        <p:nvSpPr>
          <p:cNvPr id="5" name="Text 3"/>
          <p:cNvSpPr/>
          <p:nvPr/>
        </p:nvSpPr>
        <p:spPr>
          <a:xfrm>
            <a:off x="457200" y="1413421"/>
            <a:ext cx="8860536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500"/>
              </a:spcBef>
              <a:buNone/>
            </a:pPr>
            <a:r>
              <a:rPr lang="en-US" sz="1200" b="1" dirty="0">
                <a:solidFill>
                  <a:srgbClr val="E67E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Largest Sites</a:t>
            </a:r>
            <a:endParaRPr lang="en-US" sz="1200" dirty="0"/>
          </a:p>
        </p:txBody>
      </p:sp>
      <p:sp>
        <p:nvSpPr>
          <p:cNvPr id="6" name="Text 4"/>
          <p:cNvSpPr/>
          <p:nvPr/>
        </p:nvSpPr>
        <p:spPr>
          <a:xfrm>
            <a:off x="685800" y="1622971"/>
            <a:ext cx="8627364" cy="2132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80"/>
              </a:lnSpc>
              <a:spcBef>
                <a:spcPts val="300"/>
              </a:spcBef>
              <a:buNone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Warsaw West, Warsaw North (one cluster per building)</a:t>
            </a:r>
            <a:endParaRPr lang="en-US" sz="1050" dirty="0"/>
          </a:p>
        </p:txBody>
      </p:sp>
      <p:sp>
        <p:nvSpPr>
          <p:cNvPr id="7" name="Text 5"/>
          <p:cNvSpPr/>
          <p:nvPr/>
        </p:nvSpPr>
        <p:spPr>
          <a:xfrm>
            <a:off x="457200" y="2026741"/>
            <a:ext cx="8860536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500"/>
              </a:spcBef>
              <a:buNone/>
            </a:pPr>
            <a:r>
              <a:rPr lang="en-US" sz="1200" b="1" dirty="0">
                <a:solidFill>
                  <a:srgbClr val="E67E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Integrated Sites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685800" y="2236291"/>
            <a:ext cx="8627364" cy="2132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80"/>
              </a:lnSpc>
              <a:spcBef>
                <a:spcPts val="300"/>
              </a:spcBef>
              <a:buNone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Shannon, Galway, TMT, Ponce (single cluster per site)</a:t>
            </a:r>
            <a:endParaRPr lang="en-US" sz="1050" dirty="0"/>
          </a:p>
        </p:txBody>
      </p:sp>
      <p:sp>
        <p:nvSpPr>
          <p:cNvPr id="9" name="Text 7"/>
          <p:cNvSpPr/>
          <p:nvPr/>
        </p:nvSpPr>
        <p:spPr>
          <a:xfrm>
            <a:off x="457200" y="2640062"/>
            <a:ext cx="8860536" cy="1714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1500"/>
              </a:spcBef>
              <a:buNone/>
            </a:pPr>
            <a:r>
              <a:rPr lang="en-US" sz="1200" b="1" dirty="0">
                <a:solidFill>
                  <a:srgbClr val="E67E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 Yet Integrated</a:t>
            </a:r>
            <a:endParaRPr lang="en-US" sz="1200" dirty="0"/>
          </a:p>
        </p:txBody>
      </p:sp>
      <p:sp>
        <p:nvSpPr>
          <p:cNvPr id="10" name="Text 8"/>
          <p:cNvSpPr/>
          <p:nvPr/>
        </p:nvSpPr>
        <p:spPr>
          <a:xfrm>
            <a:off x="685800" y="2849612"/>
            <a:ext cx="8627364" cy="21327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680"/>
              </a:lnSpc>
              <a:spcBef>
                <a:spcPts val="300"/>
              </a:spcBef>
              <a:buNone/>
            </a:pPr>
            <a:r>
              <a:rPr lang="en-US" sz="1050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Berlin, Winterthur, Jacksonville (Year 2+ onboarding)</a:t>
            </a:r>
            <a:endParaRPr lang="en-US" sz="10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42900"/>
            <a:ext cx="886053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spcBef>
                <a:spcPts val="2700"/>
              </a:spcBef>
              <a:buNone/>
            </a:pPr>
            <a:r>
              <a:rPr lang="en-US" sz="180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Today's Systems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57200" y="762000"/>
            <a:ext cx="8229600" cy="1543050"/>
          </a:xfrm>
          <a:prstGeom prst="rect">
            <a:avLst/>
          </a:prstGeom>
          <a:noFill/>
          <a:ln/>
        </p:spPr>
        <p:txBody>
          <a:bodyPr wrap="square" lIns="114300" tIns="0" rIns="0" bIns="0" rtlCol="0" anchor="t"/>
          <a:lstStyle/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Aveva System Platform</a:t>
            </a:r>
            <a:pPr algn="l" indent="0" marL="0">
              <a:lnSpc>
                <a:spcPts val="2025"/>
              </a:lnSpc>
              <a:buNone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validated data collection, 2023 R2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Ignition SCADA</a:t>
            </a:r>
            <a:pPr algn="l" indent="0" marL="0">
              <a:lnSpc>
                <a:spcPts val="2025"/>
              </a:lnSpc>
              <a:buNone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KPI monitoring, centrally hosted, Perspective + OPC UA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ScadaBridge</a:t>
            </a:r>
            <a:pPr algn="l" indent="0" marL="0">
              <a:lnSpc>
                <a:spcPts val="2025"/>
              </a:lnSpc>
              <a:buNone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in-house Akka.NET integration layer, already deployed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LmxOpcUa</a:t>
            </a:r>
            <a:pPr algn="l" indent="0" marL="0">
              <a:lnSpc>
                <a:spcPts val="2025"/>
              </a:lnSpc>
              <a:buNone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in-house OPC UA server exposing System Platform objects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Camstar MES</a:t>
            </a:r>
            <a:pPr algn="l" indent="0" marL="0">
              <a:lnSpc>
                <a:spcPts val="2025"/>
              </a:lnSpc>
              <a:buNone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sole enterprise MES</a:t>
            </a:r>
            <a:endParaRPr lang="en-US" sz="1125" dirty="0"/>
          </a:p>
          <a:p>
            <a:pPr algn="l" marL="114300" indent="-114300">
              <a:lnSpc>
                <a:spcPts val="2025"/>
              </a:lnSpc>
              <a:buSzPct val="100000"/>
              <a:buChar char="•"/>
            </a:pPr>
            <a:r>
              <a:rPr lang="en-US" sz="112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Aveva Historian</a:t>
            </a:r>
            <a:pPr algn="l" indent="0" marL="0">
              <a:lnSpc>
                <a:spcPts val="2025"/>
              </a:lnSpc>
              <a:buNone/>
            </a:pPr>
            <a:r>
              <a:rPr lang="en-US" sz="1125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— sole historian, central-only, permanent retention</a:t>
            </a:r>
            <a:endParaRPr lang="en-US" sz="1125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409937" y="228600"/>
            <a:ext cx="2323978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Bef>
                <a:spcPts val="1800"/>
              </a:spcBef>
              <a:spcAft>
                <a:spcPts val="1200"/>
              </a:spcAft>
              <a:buNone/>
            </a:pPr>
            <a:r>
              <a:rPr lang="en-US" sz="180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Layered Architecture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1238250" y="676275"/>
            <a:ext cx="6667500" cy="457200"/>
          </a:xfrm>
          <a:prstGeom prst="roundRect">
            <a:avLst>
              <a:gd name="adj" fmla="val 12500"/>
            </a:avLst>
          </a:prstGeom>
          <a:solidFill>
            <a:srgbClr val="BDC3C7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2982150" y="833438"/>
            <a:ext cx="3179701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75" b="1" dirty="0">
                <a:solidFill>
                  <a:srgbClr val="2C3E5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Enterprise IT (Camstar, Delmia, Snowflake, Power BI)</a:t>
            </a:r>
            <a:endParaRPr lang="en-US" sz="975" dirty="0"/>
          </a:p>
        </p:txBody>
      </p:sp>
      <p:sp>
        <p:nvSpPr>
          <p:cNvPr id="5" name="Shape 3"/>
          <p:cNvSpPr/>
          <p:nvPr/>
        </p:nvSpPr>
        <p:spPr>
          <a:xfrm>
            <a:off x="1238250" y="1228725"/>
            <a:ext cx="6667500" cy="0"/>
          </a:xfrm>
          <a:prstGeom prst="line">
            <a:avLst/>
          </a:prstGeom>
          <a:noFill/>
          <a:ln w="19050">
            <a:solidFill>
              <a:srgbClr val="E67E22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141482" y="1314450"/>
            <a:ext cx="861036" cy="11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825" b="1" dirty="0">
                <a:solidFill>
                  <a:srgbClr val="E67E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 / OT Boundary</a:t>
            </a:r>
            <a:endParaRPr lang="en-US" sz="825" dirty="0"/>
          </a:p>
        </p:txBody>
      </p:sp>
      <p:sp>
        <p:nvSpPr>
          <p:cNvPr id="7" name="Text 5"/>
          <p:cNvSpPr/>
          <p:nvPr/>
        </p:nvSpPr>
        <p:spPr>
          <a:xfrm>
            <a:off x="1238250" y="1590675"/>
            <a:ext cx="6667500" cy="457200"/>
          </a:xfrm>
          <a:prstGeom prst="roundRect">
            <a:avLst>
              <a:gd name="adj" fmla="val 12500"/>
            </a:avLst>
          </a:prstGeom>
          <a:solidFill>
            <a:srgbClr val="E67E22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8" name="Text 6"/>
          <p:cNvSpPr/>
          <p:nvPr/>
        </p:nvSpPr>
        <p:spPr>
          <a:xfrm>
            <a:off x="3494642" y="1747838"/>
            <a:ext cx="2154716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7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Layer 4: ScadaBridge (IT/OT bridge)</a:t>
            </a:r>
            <a:endParaRPr lang="en-US" sz="975" dirty="0"/>
          </a:p>
        </p:txBody>
      </p:sp>
      <p:sp>
        <p:nvSpPr>
          <p:cNvPr id="9" name="Text 7"/>
          <p:cNvSpPr/>
          <p:nvPr/>
        </p:nvSpPr>
        <p:spPr>
          <a:xfrm>
            <a:off x="1238250" y="2105025"/>
            <a:ext cx="6667500" cy="457200"/>
          </a:xfrm>
          <a:prstGeom prst="roundRect">
            <a:avLst>
              <a:gd name="adj" fmla="val 12500"/>
            </a:avLst>
          </a:prstGeom>
          <a:solidFill>
            <a:srgbClr val="1ABC9C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3232022" y="2262188"/>
            <a:ext cx="2679808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7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Layer 3: SCADA (System Platform + Ignition)</a:t>
            </a:r>
            <a:endParaRPr lang="en-US" sz="975" dirty="0"/>
          </a:p>
        </p:txBody>
      </p:sp>
      <p:sp>
        <p:nvSpPr>
          <p:cNvPr id="11" name="Text 9"/>
          <p:cNvSpPr/>
          <p:nvPr/>
        </p:nvSpPr>
        <p:spPr>
          <a:xfrm>
            <a:off x="1238250" y="2619375"/>
            <a:ext cx="6667500" cy="457200"/>
          </a:xfrm>
          <a:prstGeom prst="roundRect">
            <a:avLst>
              <a:gd name="adj" fmla="val 12500"/>
            </a:avLst>
          </a:prstGeom>
          <a:solidFill>
            <a:srgbClr val="2980B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2" name="Text 10"/>
          <p:cNvSpPr/>
          <p:nvPr/>
        </p:nvSpPr>
        <p:spPr>
          <a:xfrm>
            <a:off x="2126578" y="2776538"/>
            <a:ext cx="4890843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7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Layer 2: OtOpcUa (unified OPC UA — equipment + System Platform namespaces)</a:t>
            </a:r>
            <a:endParaRPr lang="en-US" sz="975" dirty="0"/>
          </a:p>
        </p:txBody>
      </p:sp>
      <p:sp>
        <p:nvSpPr>
          <p:cNvPr id="13" name="Text 11"/>
          <p:cNvSpPr/>
          <p:nvPr/>
        </p:nvSpPr>
        <p:spPr>
          <a:xfrm>
            <a:off x="1238250" y="3133725"/>
            <a:ext cx="6667500" cy="457200"/>
          </a:xfrm>
          <a:prstGeom prst="roundRect">
            <a:avLst>
              <a:gd name="adj" fmla="val 12500"/>
            </a:avLst>
          </a:prstGeom>
          <a:solidFill>
            <a:srgbClr val="27AE60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4" name="Text 12"/>
          <p:cNvSpPr/>
          <p:nvPr/>
        </p:nvSpPr>
        <p:spPr>
          <a:xfrm>
            <a:off x="3006895" y="3290888"/>
            <a:ext cx="3130061" cy="142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buNone/>
            </a:pPr>
            <a:r>
              <a:rPr lang="en-US" sz="97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Layer 1: Equipment (PLCs, controllers, instruments)</a:t>
            </a:r>
            <a:endParaRPr lang="en-US" sz="975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360902" y="342900"/>
            <a:ext cx="2422196" cy="266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Bef>
                <a:spcPts val="2700"/>
              </a:spcBef>
              <a:spcAft>
                <a:spcPts val="2400"/>
              </a:spcAft>
              <a:buNone/>
            </a:pPr>
            <a:r>
              <a:rPr lang="en-US" sz="1800" b="1" dirty="0">
                <a:solidFill>
                  <a:srgbClr val="2980B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End-to-End Data Flow</a:t>
            </a:r>
            <a:endParaRPr lang="en-US" sz="1800" dirty="0"/>
          </a:p>
        </p:txBody>
      </p:sp>
      <p:sp>
        <p:nvSpPr>
          <p:cNvPr id="3" name="Text 1"/>
          <p:cNvSpPr/>
          <p:nvPr/>
        </p:nvSpPr>
        <p:spPr>
          <a:xfrm>
            <a:off x="432792" y="952500"/>
            <a:ext cx="762000" cy="342900"/>
          </a:xfrm>
          <a:prstGeom prst="roundRect">
            <a:avLst>
              <a:gd name="adj" fmla="val 11111"/>
            </a:avLst>
          </a:prstGeom>
          <a:solidFill>
            <a:srgbClr val="2980B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4" name="Text 2"/>
          <p:cNvSpPr/>
          <p:nvPr/>
        </p:nvSpPr>
        <p:spPr>
          <a:xfrm>
            <a:off x="459935" y="1066800"/>
            <a:ext cx="707713" cy="114300"/>
          </a:xfrm>
          <a:prstGeom prst="rect">
            <a:avLst/>
          </a:prstGeom>
          <a:noFill/>
          <a:ln/>
        </p:spPr>
        <p:txBody>
          <a:bodyPr wrap="square" lIns="76200" tIns="0" rIns="76200" bIns="0" rtlCol="0" anchor="t"/>
          <a:lstStyle/>
          <a:p>
            <a:pPr algn="ctr" indent="0" marL="0">
              <a:buNone/>
            </a:pPr>
            <a:r>
              <a:rPr lang="en-US" sz="82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Equipment</a:t>
            </a:r>
            <a:endParaRPr lang="en-US" sz="825" dirty="0"/>
          </a:p>
        </p:txBody>
      </p:sp>
      <p:sp>
        <p:nvSpPr>
          <p:cNvPr id="5" name="Text 3"/>
          <p:cNvSpPr/>
          <p:nvPr/>
        </p:nvSpPr>
        <p:spPr>
          <a:xfrm>
            <a:off x="1213842" y="1023938"/>
            <a:ext cx="174879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E67E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1404342" y="952500"/>
            <a:ext cx="762000" cy="342900"/>
          </a:xfrm>
          <a:prstGeom prst="roundRect">
            <a:avLst>
              <a:gd name="adj" fmla="val 11111"/>
            </a:avLst>
          </a:prstGeom>
          <a:solidFill>
            <a:srgbClr val="2980B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7" name="Text 5"/>
          <p:cNvSpPr/>
          <p:nvPr/>
        </p:nvSpPr>
        <p:spPr>
          <a:xfrm>
            <a:off x="1475964" y="1066800"/>
            <a:ext cx="618756" cy="114300"/>
          </a:xfrm>
          <a:prstGeom prst="rect">
            <a:avLst/>
          </a:prstGeom>
          <a:noFill/>
          <a:ln/>
        </p:spPr>
        <p:txBody>
          <a:bodyPr wrap="square" lIns="76200" tIns="0" rIns="76200" bIns="0" rtlCol="0" anchor="t"/>
          <a:lstStyle/>
          <a:p>
            <a:pPr algn="ctr" indent="0" marL="0">
              <a:buNone/>
            </a:pPr>
            <a:r>
              <a:rPr lang="en-US" sz="82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OtOpcUa</a:t>
            </a:r>
            <a:endParaRPr lang="en-US" sz="825" dirty="0"/>
          </a:p>
        </p:txBody>
      </p:sp>
      <p:sp>
        <p:nvSpPr>
          <p:cNvPr id="8" name="Text 6"/>
          <p:cNvSpPr/>
          <p:nvPr/>
        </p:nvSpPr>
        <p:spPr>
          <a:xfrm>
            <a:off x="2185392" y="1023938"/>
            <a:ext cx="174879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E67E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350" dirty="0"/>
          </a:p>
        </p:txBody>
      </p:sp>
      <p:sp>
        <p:nvSpPr>
          <p:cNvPr id="9" name="Text 7"/>
          <p:cNvSpPr/>
          <p:nvPr/>
        </p:nvSpPr>
        <p:spPr>
          <a:xfrm>
            <a:off x="2375892" y="952500"/>
            <a:ext cx="1444823" cy="342900"/>
          </a:xfrm>
          <a:prstGeom prst="roundRect">
            <a:avLst>
              <a:gd name="adj" fmla="val 11111"/>
            </a:avLst>
          </a:prstGeom>
          <a:solidFill>
            <a:srgbClr val="2980B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0" name="Text 8"/>
          <p:cNvSpPr/>
          <p:nvPr/>
        </p:nvSpPr>
        <p:spPr>
          <a:xfrm>
            <a:off x="2361444" y="1066800"/>
            <a:ext cx="1473720" cy="114300"/>
          </a:xfrm>
          <a:prstGeom prst="rect">
            <a:avLst/>
          </a:prstGeom>
          <a:noFill/>
          <a:ln/>
        </p:spPr>
        <p:txBody>
          <a:bodyPr wrap="square" lIns="76200" tIns="0" rIns="76200" bIns="0" rtlCol="0" anchor="t"/>
          <a:lstStyle/>
          <a:p>
            <a:pPr algn="ctr" indent="0" marL="0">
              <a:buNone/>
            </a:pPr>
            <a:r>
              <a:rPr lang="en-US" sz="82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System Platform / Ignition</a:t>
            </a:r>
            <a:endParaRPr lang="en-US" sz="825" dirty="0"/>
          </a:p>
        </p:txBody>
      </p:sp>
      <p:sp>
        <p:nvSpPr>
          <p:cNvPr id="11" name="Text 9"/>
          <p:cNvSpPr/>
          <p:nvPr/>
        </p:nvSpPr>
        <p:spPr>
          <a:xfrm>
            <a:off x="3839766" y="1023938"/>
            <a:ext cx="174879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E67E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350" dirty="0"/>
          </a:p>
        </p:txBody>
      </p:sp>
      <p:sp>
        <p:nvSpPr>
          <p:cNvPr id="12" name="Text 10"/>
          <p:cNvSpPr/>
          <p:nvPr/>
        </p:nvSpPr>
        <p:spPr>
          <a:xfrm>
            <a:off x="4030266" y="952500"/>
            <a:ext cx="792956" cy="342900"/>
          </a:xfrm>
          <a:prstGeom prst="roundRect">
            <a:avLst>
              <a:gd name="adj" fmla="val 11111"/>
            </a:avLst>
          </a:prstGeom>
          <a:solidFill>
            <a:srgbClr val="2980B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3" name="Text 11"/>
          <p:cNvSpPr/>
          <p:nvPr/>
        </p:nvSpPr>
        <p:spPr>
          <a:xfrm>
            <a:off x="4022336" y="1066800"/>
            <a:ext cx="808815" cy="114300"/>
          </a:xfrm>
          <a:prstGeom prst="rect">
            <a:avLst/>
          </a:prstGeom>
          <a:noFill/>
          <a:ln/>
        </p:spPr>
        <p:txBody>
          <a:bodyPr wrap="square" lIns="76200" tIns="0" rIns="76200" bIns="0" rtlCol="0" anchor="t"/>
          <a:lstStyle/>
          <a:p>
            <a:pPr algn="ctr" indent="0" marL="0">
              <a:buNone/>
            </a:pPr>
            <a:r>
              <a:rPr lang="en-US" sz="82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ScadaBridge</a:t>
            </a:r>
            <a:endParaRPr lang="en-US" sz="825" dirty="0"/>
          </a:p>
        </p:txBody>
      </p:sp>
      <p:sp>
        <p:nvSpPr>
          <p:cNvPr id="14" name="Text 12"/>
          <p:cNvSpPr/>
          <p:nvPr/>
        </p:nvSpPr>
        <p:spPr>
          <a:xfrm>
            <a:off x="4842272" y="1023938"/>
            <a:ext cx="174879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E67E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350" dirty="0"/>
          </a:p>
        </p:txBody>
      </p:sp>
      <p:sp>
        <p:nvSpPr>
          <p:cNvPr id="15" name="Text 13"/>
          <p:cNvSpPr/>
          <p:nvPr/>
        </p:nvSpPr>
        <p:spPr>
          <a:xfrm>
            <a:off x="5032772" y="952500"/>
            <a:ext cx="762000" cy="342900"/>
          </a:xfrm>
          <a:prstGeom prst="roundRect">
            <a:avLst>
              <a:gd name="adj" fmla="val 11111"/>
            </a:avLst>
          </a:prstGeom>
          <a:solidFill>
            <a:srgbClr val="2980B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6" name="Text 14"/>
          <p:cNvSpPr/>
          <p:nvPr/>
        </p:nvSpPr>
        <p:spPr>
          <a:xfrm>
            <a:off x="5077676" y="1066800"/>
            <a:ext cx="672191" cy="114300"/>
          </a:xfrm>
          <a:prstGeom prst="rect">
            <a:avLst/>
          </a:prstGeom>
          <a:noFill/>
          <a:ln/>
        </p:spPr>
        <p:txBody>
          <a:bodyPr wrap="square" lIns="76200" tIns="0" rIns="76200" bIns="0" rtlCol="0" anchor="t"/>
          <a:lstStyle/>
          <a:p>
            <a:pPr algn="ctr" indent="0" marL="0">
              <a:buNone/>
            </a:pPr>
            <a:r>
              <a:rPr lang="en-US" sz="82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Redpanda</a:t>
            </a:r>
            <a:endParaRPr lang="en-US" sz="825" dirty="0"/>
          </a:p>
        </p:txBody>
      </p:sp>
      <p:sp>
        <p:nvSpPr>
          <p:cNvPr id="17" name="Text 15"/>
          <p:cNvSpPr/>
          <p:nvPr/>
        </p:nvSpPr>
        <p:spPr>
          <a:xfrm>
            <a:off x="5813822" y="1023938"/>
            <a:ext cx="174879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E67E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350" dirty="0"/>
          </a:p>
        </p:txBody>
      </p:sp>
      <p:sp>
        <p:nvSpPr>
          <p:cNvPr id="18" name="Text 16"/>
          <p:cNvSpPr/>
          <p:nvPr/>
        </p:nvSpPr>
        <p:spPr>
          <a:xfrm>
            <a:off x="6004322" y="952500"/>
            <a:ext cx="763637" cy="342900"/>
          </a:xfrm>
          <a:prstGeom prst="roundRect">
            <a:avLst>
              <a:gd name="adj" fmla="val 11111"/>
            </a:avLst>
          </a:prstGeom>
          <a:solidFill>
            <a:srgbClr val="2980B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19" name="Text 17"/>
          <p:cNvSpPr/>
          <p:nvPr/>
        </p:nvSpPr>
        <p:spPr>
          <a:xfrm>
            <a:off x="5996686" y="1066800"/>
            <a:ext cx="778910" cy="114300"/>
          </a:xfrm>
          <a:prstGeom prst="rect">
            <a:avLst/>
          </a:prstGeom>
          <a:noFill/>
          <a:ln/>
        </p:spPr>
        <p:txBody>
          <a:bodyPr wrap="square" lIns="76200" tIns="0" rIns="76200" bIns="0" rtlCol="0" anchor="t"/>
          <a:lstStyle/>
          <a:p>
            <a:pPr algn="ctr" indent="0" marL="0">
              <a:buNone/>
            </a:pPr>
            <a:r>
              <a:rPr lang="en-US" sz="82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SnowBridge</a:t>
            </a:r>
            <a:endParaRPr lang="en-US" sz="825" dirty="0"/>
          </a:p>
        </p:txBody>
      </p:sp>
      <p:sp>
        <p:nvSpPr>
          <p:cNvPr id="20" name="Text 18"/>
          <p:cNvSpPr/>
          <p:nvPr/>
        </p:nvSpPr>
        <p:spPr>
          <a:xfrm>
            <a:off x="6787009" y="1023938"/>
            <a:ext cx="174879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E67E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350" dirty="0"/>
          </a:p>
        </p:txBody>
      </p:sp>
      <p:sp>
        <p:nvSpPr>
          <p:cNvPr id="21" name="Text 19"/>
          <p:cNvSpPr/>
          <p:nvPr/>
        </p:nvSpPr>
        <p:spPr>
          <a:xfrm>
            <a:off x="6977509" y="952500"/>
            <a:ext cx="762000" cy="342900"/>
          </a:xfrm>
          <a:prstGeom prst="roundRect">
            <a:avLst>
              <a:gd name="adj" fmla="val 11111"/>
            </a:avLst>
          </a:prstGeom>
          <a:solidFill>
            <a:srgbClr val="2980B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2" name="Text 20"/>
          <p:cNvSpPr/>
          <p:nvPr/>
        </p:nvSpPr>
        <p:spPr>
          <a:xfrm>
            <a:off x="7016493" y="1066800"/>
            <a:ext cx="684032" cy="114300"/>
          </a:xfrm>
          <a:prstGeom prst="rect">
            <a:avLst/>
          </a:prstGeom>
          <a:noFill/>
          <a:ln/>
        </p:spPr>
        <p:txBody>
          <a:bodyPr wrap="square" lIns="76200" tIns="0" rIns="76200" bIns="0" rtlCol="0" anchor="t"/>
          <a:lstStyle/>
          <a:p>
            <a:pPr algn="ctr" indent="0" marL="0">
              <a:buNone/>
            </a:pPr>
            <a:r>
              <a:rPr lang="en-US" sz="82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Snowflake</a:t>
            </a:r>
            <a:endParaRPr lang="en-US" sz="825" dirty="0"/>
          </a:p>
        </p:txBody>
      </p:sp>
      <p:sp>
        <p:nvSpPr>
          <p:cNvPr id="23" name="Text 21"/>
          <p:cNvSpPr/>
          <p:nvPr/>
        </p:nvSpPr>
        <p:spPr>
          <a:xfrm>
            <a:off x="7758559" y="1023938"/>
            <a:ext cx="174879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E67E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350" dirty="0"/>
          </a:p>
        </p:txBody>
      </p:sp>
      <p:sp>
        <p:nvSpPr>
          <p:cNvPr id="24" name="Text 22"/>
          <p:cNvSpPr/>
          <p:nvPr/>
        </p:nvSpPr>
        <p:spPr>
          <a:xfrm>
            <a:off x="7949059" y="952500"/>
            <a:ext cx="762000" cy="342900"/>
          </a:xfrm>
          <a:prstGeom prst="roundRect">
            <a:avLst>
              <a:gd name="adj" fmla="val 11111"/>
            </a:avLst>
          </a:prstGeom>
          <a:solidFill>
            <a:srgbClr val="2980B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5" name="Text 23"/>
          <p:cNvSpPr/>
          <p:nvPr/>
        </p:nvSpPr>
        <p:spPr>
          <a:xfrm>
            <a:off x="8169148" y="1066800"/>
            <a:ext cx="321674" cy="114300"/>
          </a:xfrm>
          <a:prstGeom prst="rect">
            <a:avLst/>
          </a:prstGeom>
          <a:noFill/>
          <a:ln/>
        </p:spPr>
        <p:txBody>
          <a:bodyPr wrap="square" lIns="76200" tIns="0" rIns="76200" bIns="0" rtlCol="0" anchor="t"/>
          <a:lstStyle/>
          <a:p>
            <a:pPr algn="ctr" indent="0" marL="0">
              <a:buNone/>
            </a:pPr>
            <a:r>
              <a:rPr lang="en-US" sz="82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dbt</a:t>
            </a:r>
            <a:endParaRPr lang="en-US" sz="825" dirty="0"/>
          </a:p>
        </p:txBody>
      </p:sp>
      <p:sp>
        <p:nvSpPr>
          <p:cNvPr id="26" name="Text 24"/>
          <p:cNvSpPr/>
          <p:nvPr/>
        </p:nvSpPr>
        <p:spPr>
          <a:xfrm>
            <a:off x="4105275" y="1443038"/>
            <a:ext cx="174879" cy="20002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50" b="1" dirty="0">
                <a:solidFill>
                  <a:srgbClr val="E67E2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→</a:t>
            </a:r>
            <a:endParaRPr lang="en-US" sz="1350" dirty="0"/>
          </a:p>
        </p:txBody>
      </p:sp>
      <p:sp>
        <p:nvSpPr>
          <p:cNvPr id="27" name="Text 25"/>
          <p:cNvSpPr/>
          <p:nvPr/>
        </p:nvSpPr>
        <p:spPr>
          <a:xfrm>
            <a:off x="4295775" y="1371600"/>
            <a:ext cx="762000" cy="342900"/>
          </a:xfrm>
          <a:prstGeom prst="roundRect">
            <a:avLst>
              <a:gd name="adj" fmla="val 11111"/>
            </a:avLst>
          </a:prstGeom>
          <a:solidFill>
            <a:srgbClr val="2980B9"/>
          </a:solidFill>
          <a:ln/>
        </p:spPr>
        <p:txBody>
          <a:bodyPr wrap="square" rtlCol="0" anchor="ctr"/>
          <a:lstStyle/>
          <a:p>
            <a:pPr indent="0" marL="0">
              <a:buNone/>
            </a:pPr>
            <a:endParaRPr lang="en-US" dirty="0"/>
          </a:p>
        </p:txBody>
      </p:sp>
      <p:sp>
        <p:nvSpPr>
          <p:cNvPr id="28" name="Text 26"/>
          <p:cNvSpPr/>
          <p:nvPr/>
        </p:nvSpPr>
        <p:spPr>
          <a:xfrm>
            <a:off x="4370283" y="1485900"/>
            <a:ext cx="612836" cy="114300"/>
          </a:xfrm>
          <a:prstGeom prst="rect">
            <a:avLst/>
          </a:prstGeom>
          <a:noFill/>
          <a:ln/>
        </p:spPr>
        <p:txBody>
          <a:bodyPr wrap="square" lIns="76200" tIns="0" rIns="76200" bIns="0" rtlCol="0" anchor="t"/>
          <a:lstStyle/>
          <a:p>
            <a:pPr algn="ctr" indent="0" marL="0">
              <a:buNone/>
            </a:pPr>
            <a:r>
              <a:rPr lang="en-US" sz="825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Power BI</a:t>
            </a:r>
            <a:endParaRPr lang="en-US" sz="825" dirty="0"/>
          </a:p>
        </p:txBody>
      </p:sp>
      <p:sp>
        <p:nvSpPr>
          <p:cNvPr id="29" name="Text 27"/>
          <p:cNvSpPr/>
          <p:nvPr/>
        </p:nvSpPr>
        <p:spPr>
          <a:xfrm>
            <a:off x="2664727" y="2057400"/>
            <a:ext cx="3814396" cy="1333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indent="0" marL="0">
              <a:spcBef>
                <a:spcPts val="2400"/>
              </a:spcBef>
              <a:buNone/>
            </a:pPr>
            <a:r>
              <a:rPr lang="en-US" sz="900" i="1" dirty="0">
                <a:solidFill>
                  <a:srgbClr val="BDC3C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tag read from Warsaw West flows through every layer to reach analytics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Shopfloor IT/OT Transformation</dc:title>
  <dc:subject>Shopfloor IT/OT Transformation 3-Year Plan</dc:subject>
  <dc:creator>IT/OT Transformation Team</dc:creator>
  <cp:lastModifiedBy>IT/OT Transformation Team</cp:lastModifiedBy>
  <cp:revision>1</cp:revision>
  <dcterms:created xsi:type="dcterms:W3CDTF">2026-04-17T17:48:22Z</dcterms:created>
  <dcterms:modified xsi:type="dcterms:W3CDTF">2026-04-17T17:48:22Z</dcterms:modified>
</cp:coreProperties>
</file>